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240" r:id="rId4"/>
  </p:sldMasterIdLst>
  <p:notesMasterIdLst>
    <p:notesMasterId r:id="rId54"/>
  </p:notesMasterIdLst>
  <p:handoutMasterIdLst>
    <p:handoutMasterId r:id="rId55"/>
  </p:handoutMasterIdLst>
  <p:sldIdLst>
    <p:sldId id="707" r:id="rId5"/>
    <p:sldId id="820" r:id="rId6"/>
    <p:sldId id="889" r:id="rId7"/>
    <p:sldId id="703" r:id="rId8"/>
    <p:sldId id="715" r:id="rId9"/>
    <p:sldId id="716" r:id="rId10"/>
    <p:sldId id="811" r:id="rId11"/>
    <p:sldId id="815" r:id="rId12"/>
    <p:sldId id="816" r:id="rId13"/>
    <p:sldId id="817" r:id="rId14"/>
    <p:sldId id="818" r:id="rId15"/>
    <p:sldId id="819" r:id="rId16"/>
    <p:sldId id="814" r:id="rId17"/>
    <p:sldId id="813" r:id="rId18"/>
    <p:sldId id="821" r:id="rId19"/>
    <p:sldId id="732" r:id="rId20"/>
    <p:sldId id="890" r:id="rId21"/>
    <p:sldId id="822" r:id="rId22"/>
    <p:sldId id="823" r:id="rId23"/>
    <p:sldId id="825" r:id="rId24"/>
    <p:sldId id="826" r:id="rId25"/>
    <p:sldId id="891" r:id="rId26"/>
    <p:sldId id="886" r:id="rId27"/>
    <p:sldId id="828" r:id="rId28"/>
    <p:sldId id="872" r:id="rId29"/>
    <p:sldId id="879" r:id="rId30"/>
    <p:sldId id="880" r:id="rId31"/>
    <p:sldId id="892" r:id="rId32"/>
    <p:sldId id="839" r:id="rId33"/>
    <p:sldId id="835" r:id="rId34"/>
    <p:sldId id="836" r:id="rId35"/>
    <p:sldId id="837" r:id="rId36"/>
    <p:sldId id="838" r:id="rId37"/>
    <p:sldId id="893" r:id="rId38"/>
    <p:sldId id="852" r:id="rId39"/>
    <p:sldId id="853" r:id="rId40"/>
    <p:sldId id="847" r:id="rId41"/>
    <p:sldId id="850" r:id="rId42"/>
    <p:sldId id="851" r:id="rId43"/>
    <p:sldId id="791" r:id="rId44"/>
    <p:sldId id="858" r:id="rId45"/>
    <p:sldId id="867" r:id="rId46"/>
    <p:sldId id="869" r:id="rId47"/>
    <p:sldId id="870" r:id="rId48"/>
    <p:sldId id="871" r:id="rId49"/>
    <p:sldId id="894" r:id="rId50"/>
    <p:sldId id="865" r:id="rId51"/>
    <p:sldId id="888" r:id="rId52"/>
    <p:sldId id="856" r:id="rId53"/>
  </p:sldIdLst>
  <p:sldSz cx="12192000" cy="6858000"/>
  <p:notesSz cx="6797675" cy="99282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1E2"/>
    <a:srgbClr val="D18213"/>
    <a:srgbClr val="E3E4E5"/>
    <a:srgbClr val="BFBFBF"/>
    <a:srgbClr val="D9D9D9"/>
    <a:srgbClr val="333300"/>
    <a:srgbClr val="9B4649"/>
    <a:srgbClr val="663300"/>
    <a:srgbClr val="77765F"/>
    <a:srgbClr val="1E5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32" autoAdjust="0"/>
    <p:restoredTop sz="60087" autoAdjust="0"/>
  </p:normalViewPr>
  <p:slideViewPr>
    <p:cSldViewPr>
      <p:cViewPr varScale="1">
        <p:scale>
          <a:sx n="55" d="100"/>
          <a:sy n="55" d="100"/>
        </p:scale>
        <p:origin x="1620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16" tIns="47958" rIns="95916" bIns="47958" numCol="1" anchor="t" anchorCtr="0" compatLnSpc="1">
            <a:prstTxWarp prst="textNoShape">
              <a:avLst/>
            </a:prstTxWarp>
          </a:bodyPr>
          <a:lstStyle>
            <a:lvl1pPr algn="l" defTabSz="95885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35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927" y="0"/>
            <a:ext cx="2945659" cy="49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16" tIns="47958" rIns="95916" bIns="47958" numCol="1" anchor="t" anchorCtr="0" compatLnSpc="1">
            <a:prstTxWarp prst="textNoShape">
              <a:avLst/>
            </a:prstTxWarp>
          </a:bodyPr>
          <a:lstStyle>
            <a:lvl1pPr algn="r" defTabSz="95885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35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066"/>
            <a:ext cx="2945659" cy="49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16" tIns="47958" rIns="95916" bIns="47958" numCol="1" anchor="b" anchorCtr="0" compatLnSpc="1">
            <a:prstTxWarp prst="textNoShape">
              <a:avLst/>
            </a:prstTxWarp>
          </a:bodyPr>
          <a:lstStyle>
            <a:lvl1pPr algn="l" defTabSz="95885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35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927" y="9429066"/>
            <a:ext cx="2945659" cy="49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16" tIns="47958" rIns="95916" bIns="47958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9C9E0DBF-447E-4640-9A8E-C13F759D952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9710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16" tIns="47958" rIns="95916" bIns="47958" numCol="1" anchor="t" anchorCtr="0" compatLnSpc="1">
            <a:prstTxWarp prst="textNoShape">
              <a:avLst/>
            </a:prstTxWarp>
          </a:bodyPr>
          <a:lstStyle>
            <a:lvl1pPr algn="l" defTabSz="95885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927" y="0"/>
            <a:ext cx="2945659" cy="49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16" tIns="47958" rIns="95916" bIns="47958" numCol="1" anchor="t" anchorCtr="0" compatLnSpc="1">
            <a:prstTxWarp prst="textNoShape">
              <a:avLst/>
            </a:prstTxWarp>
          </a:bodyPr>
          <a:lstStyle>
            <a:lvl1pPr algn="r" defTabSz="95885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4534"/>
            <a:ext cx="5438140" cy="446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16" tIns="47958" rIns="95916" bIns="47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066"/>
            <a:ext cx="2945659" cy="49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16" tIns="47958" rIns="95916" bIns="47958" numCol="1" anchor="b" anchorCtr="0" compatLnSpc="1">
            <a:prstTxWarp prst="textNoShape">
              <a:avLst/>
            </a:prstTxWarp>
          </a:bodyPr>
          <a:lstStyle>
            <a:lvl1pPr algn="l" defTabSz="95885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927" y="9429066"/>
            <a:ext cx="2945659" cy="49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16" tIns="47958" rIns="95916" bIns="47958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68C41258-BB0B-412B-B1EA-C7D0DE6C844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35029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7904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1505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8194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7709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6688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92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1720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633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5373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92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45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6604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04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69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88724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74201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99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1206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49980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740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92212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74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0398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291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707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061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548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62630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736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25700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883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863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19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47899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012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41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55076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42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266834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43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44194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44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996054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Times New Roman" pitchFamily="18" charset="0"/>
              <a:ea typeface="宋体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45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35217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46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40948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47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75379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48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2993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BF301-8002-48DC-A759-AD663853B8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38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8193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1185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3957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41258-BB0B-412B-B1EA-C7D0DE6C8442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3133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"/>
          <p:cNvSpPr txBox="1">
            <a:spLocks noChangeArrowheads="1"/>
          </p:cNvSpPr>
          <p:nvPr userDrawn="1"/>
        </p:nvSpPr>
        <p:spPr bwMode="auto">
          <a:xfrm>
            <a:off x="11505636" y="6338888"/>
            <a:ext cx="4667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fld id="{09E2313D-9166-4E25-9E00-44F5DDD7288A}" type="slidenum">
              <a:rPr lang="zh-CN" altLang="en-US" sz="1800" smtClean="0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 altLang="zh-CN" sz="1800" smtClean="0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ctrTitle"/>
          </p:nvPr>
        </p:nvSpPr>
        <p:spPr bwMode="black">
          <a:xfrm>
            <a:off x="520701" y="2493964"/>
            <a:ext cx="10606617" cy="1470025"/>
          </a:xfrm>
        </p:spPr>
        <p:txBody>
          <a:bodyPr anchor="t"/>
          <a:lstStyle>
            <a:lvl1pPr>
              <a:defRPr sz="6000" b="0">
                <a:solidFill>
                  <a:srgbClr val="E6E7E1"/>
                </a:solidFill>
                <a:latin typeface="Bernard MT Condensed" pitchFamily="18" charset="0"/>
              </a:defRPr>
            </a:lvl1pPr>
          </a:lstStyle>
          <a:p>
            <a:pPr lvl="0"/>
            <a:r>
              <a:rPr lang="en-US" altLang="en-US" noProof="0" dirty="0" smtClean="0"/>
              <a:t>Presentation Title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527382" y="4106864"/>
            <a:ext cx="10606285" cy="998537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 b="0">
                <a:solidFill>
                  <a:srgbClr val="E6E7E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Presentation Subtitle</a:t>
            </a:r>
            <a:br>
              <a:rPr lang="en-US" altLang="en-US" noProof="0" dirty="0" smtClean="0"/>
            </a:br>
            <a:r>
              <a:rPr lang="en-US" altLang="en-US" noProof="0" dirty="0" err="1" smtClean="0"/>
              <a:t>Subtitle</a:t>
            </a:r>
            <a:r>
              <a:rPr lang="en-US" altLang="en-US" noProof="0" dirty="0" smtClean="0"/>
              <a:t> Second Line</a:t>
            </a:r>
          </a:p>
        </p:txBody>
      </p:sp>
    </p:spTree>
    <p:extLst>
      <p:ext uri="{BB962C8B-B14F-4D97-AF65-F5344CB8AC3E}">
        <p14:creationId xmlns:p14="http://schemas.microsoft.com/office/powerpoint/2010/main" val="303625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260649"/>
            <a:ext cx="10321147" cy="1044115"/>
          </a:xfrm>
        </p:spPr>
        <p:txBody>
          <a:bodyPr/>
          <a:lstStyle>
            <a:lvl1pPr marL="0" algn="ctr">
              <a:spcBef>
                <a:spcPts val="3000"/>
              </a:spcBef>
              <a:spcAft>
                <a:spcPts val="3000"/>
              </a:spcAft>
              <a:defRPr sz="4000" b="1">
                <a:solidFill>
                  <a:schemeClr val="tx1"/>
                </a:solidFill>
                <a:latin typeface="Cambria" pitchFamily="18" charset="0"/>
              </a:defRPr>
            </a:lvl1pPr>
          </a:lstStyle>
          <a:p>
            <a:r>
              <a:rPr lang="en-US" altLang="zh-CN" dirty="0" smtClean="0"/>
              <a:t>Click to edit Master title style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Cambria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>
              <a:defRPr>
                <a:solidFill>
                  <a:schemeClr val="tx1"/>
                </a:solidFill>
                <a:latin typeface="Cambria" pitchFamily="18" charset="0"/>
              </a:defRPr>
            </a:lvl3pPr>
            <a:lvl4pPr>
              <a:defRPr>
                <a:solidFill>
                  <a:schemeClr val="tx1"/>
                </a:solidFill>
                <a:latin typeface="Cambria" pitchFamily="18" charset="0"/>
              </a:defRPr>
            </a:lvl4pPr>
            <a:lvl5pPr>
              <a:defRPr>
                <a:solidFill>
                  <a:schemeClr val="tx1"/>
                </a:solidFill>
                <a:latin typeface="Cambria" pitchFamily="18" charset="0"/>
              </a:defRPr>
            </a:lvl5pPr>
          </a:lstStyle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2570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49389"/>
            <a:ext cx="5082117" cy="4859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zh-CN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718" y="1449389"/>
            <a:ext cx="5082116" cy="4859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060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75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202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11424" y="296653"/>
            <a:ext cx="10369152" cy="9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449389"/>
            <a:ext cx="10367433" cy="48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630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0">
          <a:solidFill>
            <a:srgbClr val="4D4D4D"/>
          </a:solidFill>
          <a:latin typeface="Britannic Bold" pitchFamily="34" charset="0"/>
          <a:ea typeface="+mj-ea"/>
          <a:cs typeface="Aharoni" pitchFamily="2" charset="-79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" charset="0"/>
          <a:ea typeface="宋体" charset="-122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" charset="0"/>
          <a:ea typeface="宋体" charset="-122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" charset="0"/>
          <a:ea typeface="宋体" charset="-122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" charset="0"/>
          <a:ea typeface="宋体" charset="-122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" charset="0"/>
          <a:ea typeface="宋体" charset="-122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" charset="0"/>
          <a:ea typeface="宋体" charset="-122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" charset="0"/>
          <a:ea typeface="宋体" charset="-122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" charset="0"/>
          <a:ea typeface="宋体" charset="-122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35000"/>
        </a:spcBef>
        <a:spcAft>
          <a:spcPct val="15000"/>
        </a:spcAft>
        <a:buClr>
          <a:schemeClr val="bg2"/>
        </a:buClr>
        <a:buFont typeface="Wingdings" pitchFamily="2" charset="2"/>
        <a:buChar char="§"/>
        <a:defRPr sz="2800" b="0">
          <a:solidFill>
            <a:srgbClr val="4D4D4D"/>
          </a:solidFill>
          <a:latin typeface="Cambria" pitchFamily="18" charset="0"/>
          <a:ea typeface="+mn-ea"/>
          <a:cs typeface="+mn-cs"/>
        </a:defRPr>
      </a:lvl1pPr>
      <a:lvl2pPr marL="457200" indent="-227013" algn="l" rtl="0" eaLnBrk="0" fontAlgn="base" hangingPunct="0">
        <a:spcBef>
          <a:spcPct val="25000"/>
        </a:spcBef>
        <a:spcAft>
          <a:spcPct val="15000"/>
        </a:spcAft>
        <a:buClr>
          <a:schemeClr val="bg2"/>
        </a:buClr>
        <a:buFont typeface="Arial" charset="0"/>
        <a:buChar char="–"/>
        <a:defRPr sz="2400">
          <a:solidFill>
            <a:srgbClr val="4D4D4D"/>
          </a:solidFill>
          <a:latin typeface="Cambria" pitchFamily="18" charset="0"/>
          <a:ea typeface="+mn-ea"/>
          <a:cs typeface="+mn-cs"/>
        </a:defRPr>
      </a:lvl2pPr>
      <a:lvl3pPr marL="682625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4D4D4D"/>
          </a:solidFill>
          <a:latin typeface="Cambria" pitchFamily="18" charset="0"/>
          <a:ea typeface="+mn-ea"/>
          <a:cs typeface="+mn-cs"/>
        </a:defRPr>
      </a:lvl3pPr>
      <a:lvl4pPr marL="912813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–"/>
        <a:defRPr>
          <a:solidFill>
            <a:srgbClr val="4D4D4D"/>
          </a:solidFill>
          <a:latin typeface="Cambria" pitchFamily="18" charset="0"/>
          <a:ea typeface="+mn-ea"/>
          <a:cs typeface="+mn-cs"/>
        </a:defRPr>
      </a:lvl4pPr>
      <a:lvl5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&gt;"/>
        <a:defRPr>
          <a:solidFill>
            <a:srgbClr val="4D4D4D"/>
          </a:solidFill>
          <a:latin typeface="Cambria" pitchFamily="18" charset="0"/>
          <a:ea typeface="+mn-ea"/>
          <a:cs typeface="+mn-cs"/>
        </a:defRPr>
      </a:lvl5pPr>
      <a:lvl6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&gt;"/>
        <a:defRPr>
          <a:solidFill>
            <a:srgbClr val="4D4D4D"/>
          </a:solidFill>
          <a:latin typeface="+mn-lt"/>
          <a:ea typeface="+mn-ea"/>
          <a:cs typeface="+mn-cs"/>
        </a:defRPr>
      </a:lvl6pPr>
      <a:lvl7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&gt;"/>
        <a:defRPr>
          <a:solidFill>
            <a:srgbClr val="4D4D4D"/>
          </a:solidFill>
          <a:latin typeface="+mn-lt"/>
          <a:ea typeface="+mn-ea"/>
          <a:cs typeface="+mn-cs"/>
        </a:defRPr>
      </a:lvl7pPr>
      <a:lvl8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&gt;"/>
        <a:defRPr>
          <a:solidFill>
            <a:srgbClr val="4D4D4D"/>
          </a:solidFill>
          <a:latin typeface="+mn-lt"/>
          <a:ea typeface="+mn-ea"/>
          <a:cs typeface="+mn-cs"/>
        </a:defRPr>
      </a:lvl8pPr>
      <a:lvl9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&gt;"/>
        <a:defRPr>
          <a:solidFill>
            <a:srgbClr val="4D4D4D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11" Type="http://schemas.openxmlformats.org/officeDocument/2006/relationships/image" Target="../media/image39.wmf"/><Relationship Id="rId5" Type="http://schemas.openxmlformats.org/officeDocument/2006/relationships/image" Target="../media/image31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0.png"/><Relationship Id="rId9" Type="http://schemas.openxmlformats.org/officeDocument/2006/relationships/image" Target="../media/image38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jpeg"/><Relationship Id="rId7" Type="http://schemas.microsoft.com/office/2007/relationships/hdphoto" Target="../media/hdphoto8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7.wdp"/><Relationship Id="rId4" Type="http://schemas.openxmlformats.org/officeDocument/2006/relationships/image" Target="../media/image50.png"/><Relationship Id="rId9" Type="http://schemas.microsoft.com/office/2007/relationships/hdphoto" Target="../media/hdphoto9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86657" y="2132856"/>
            <a:ext cx="10606617" cy="639081"/>
          </a:xfrm>
        </p:spPr>
        <p:txBody>
          <a:bodyPr/>
          <a:lstStyle/>
          <a:p>
            <a:r>
              <a:rPr lang="en-US" altLang="zh-CN" sz="3600" b="1" dirty="0" err="1" smtClean="0">
                <a:latin typeface="Cambria" pitchFamily="18" charset="0"/>
              </a:rPr>
              <a:t>StoryFlow</a:t>
            </a:r>
            <a:r>
              <a:rPr lang="en-US" altLang="zh-CN" sz="3600" b="1" dirty="0" smtClean="0">
                <a:latin typeface="Cambria" pitchFamily="18" charset="0"/>
              </a:rPr>
              <a:t>: Tracking the Evolution of Stories</a:t>
            </a:r>
            <a:endParaRPr lang="zh-CN" alt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92691" y="2999320"/>
            <a:ext cx="10606285" cy="998537"/>
          </a:xfrm>
        </p:spPr>
        <p:txBody>
          <a:bodyPr/>
          <a:lstStyle/>
          <a:p>
            <a:r>
              <a:rPr lang="en-US" altLang="zh-CN" dirty="0" smtClean="0"/>
              <a:t>Shixia Liu,  </a:t>
            </a: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Yingcai Wu</a:t>
            </a:r>
            <a:r>
              <a:rPr lang="en-US" altLang="zh-CN" dirty="0" smtClean="0"/>
              <a:t>, Enxun Wei, Mengchen Liu, Yang Liu</a:t>
            </a:r>
          </a:p>
          <a:p>
            <a:r>
              <a:rPr lang="en-US" altLang="zh-CN" dirty="0" smtClean="0"/>
              <a:t>Microsoft Research Asia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12" y="3997857"/>
            <a:ext cx="10855106" cy="2628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8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Storyline Visualization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7" y="3192971"/>
            <a:ext cx="12066667" cy="2742857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 bwMode="auto">
          <a:xfrm>
            <a:off x="3325462" y="3197650"/>
            <a:ext cx="938135" cy="787600"/>
          </a:xfrm>
          <a:custGeom>
            <a:avLst/>
            <a:gdLst>
              <a:gd name="connsiteX0" fmla="*/ 193152 w 1101602"/>
              <a:gd name="connsiteY0" fmla="*/ 49923 h 777265"/>
              <a:gd name="connsiteX1" fmla="*/ 13538 w 1101602"/>
              <a:gd name="connsiteY1" fmla="*/ 237702 h 777265"/>
              <a:gd name="connsiteX2" fmla="*/ 78852 w 1101602"/>
              <a:gd name="connsiteY2" fmla="*/ 711230 h 777265"/>
              <a:gd name="connsiteX3" fmla="*/ 601366 w 1101602"/>
              <a:gd name="connsiteY3" fmla="*/ 752052 h 777265"/>
              <a:gd name="connsiteX4" fmla="*/ 1083059 w 1101602"/>
              <a:gd name="connsiteY4" fmla="*/ 507123 h 777265"/>
              <a:gd name="connsiteX5" fmla="*/ 936102 w 1101602"/>
              <a:gd name="connsiteY5" fmla="*/ 33594 h 777265"/>
              <a:gd name="connsiteX6" fmla="*/ 323780 w 1101602"/>
              <a:gd name="connsiteY6" fmla="*/ 41759 h 777265"/>
              <a:gd name="connsiteX7" fmla="*/ 193152 w 1101602"/>
              <a:gd name="connsiteY7" fmla="*/ 49923 h 777265"/>
              <a:gd name="connsiteX0" fmla="*/ 121465 w 1096727"/>
              <a:gd name="connsiteY0" fmla="*/ 66251 h 777265"/>
              <a:gd name="connsiteX1" fmla="*/ 8663 w 1096727"/>
              <a:gd name="connsiteY1" fmla="*/ 237702 h 777265"/>
              <a:gd name="connsiteX2" fmla="*/ 73977 w 1096727"/>
              <a:gd name="connsiteY2" fmla="*/ 711230 h 777265"/>
              <a:gd name="connsiteX3" fmla="*/ 596491 w 1096727"/>
              <a:gd name="connsiteY3" fmla="*/ 752052 h 777265"/>
              <a:gd name="connsiteX4" fmla="*/ 1078184 w 1096727"/>
              <a:gd name="connsiteY4" fmla="*/ 507123 h 777265"/>
              <a:gd name="connsiteX5" fmla="*/ 931227 w 1096727"/>
              <a:gd name="connsiteY5" fmla="*/ 33594 h 777265"/>
              <a:gd name="connsiteX6" fmla="*/ 318905 w 1096727"/>
              <a:gd name="connsiteY6" fmla="*/ 41759 h 777265"/>
              <a:gd name="connsiteX7" fmla="*/ 121465 w 1096727"/>
              <a:gd name="connsiteY7" fmla="*/ 66251 h 777265"/>
              <a:gd name="connsiteX0" fmla="*/ 121465 w 1096727"/>
              <a:gd name="connsiteY0" fmla="*/ 66251 h 777265"/>
              <a:gd name="connsiteX1" fmla="*/ 8663 w 1096727"/>
              <a:gd name="connsiteY1" fmla="*/ 237702 h 777265"/>
              <a:gd name="connsiteX2" fmla="*/ 73977 w 1096727"/>
              <a:gd name="connsiteY2" fmla="*/ 711230 h 777265"/>
              <a:gd name="connsiteX3" fmla="*/ 596491 w 1096727"/>
              <a:gd name="connsiteY3" fmla="*/ 752052 h 777265"/>
              <a:gd name="connsiteX4" fmla="*/ 1078184 w 1096727"/>
              <a:gd name="connsiteY4" fmla="*/ 507123 h 777265"/>
              <a:gd name="connsiteX5" fmla="*/ 931227 w 1096727"/>
              <a:gd name="connsiteY5" fmla="*/ 33594 h 777265"/>
              <a:gd name="connsiteX6" fmla="*/ 318905 w 1096727"/>
              <a:gd name="connsiteY6" fmla="*/ 41759 h 777265"/>
              <a:gd name="connsiteX7" fmla="*/ 121465 w 1096727"/>
              <a:gd name="connsiteY7" fmla="*/ 66251 h 777265"/>
              <a:gd name="connsiteX0" fmla="*/ 121465 w 1096727"/>
              <a:gd name="connsiteY0" fmla="*/ 66251 h 777265"/>
              <a:gd name="connsiteX1" fmla="*/ 8663 w 1096727"/>
              <a:gd name="connsiteY1" fmla="*/ 237702 h 777265"/>
              <a:gd name="connsiteX2" fmla="*/ 73977 w 1096727"/>
              <a:gd name="connsiteY2" fmla="*/ 711230 h 777265"/>
              <a:gd name="connsiteX3" fmla="*/ 596491 w 1096727"/>
              <a:gd name="connsiteY3" fmla="*/ 752052 h 777265"/>
              <a:gd name="connsiteX4" fmla="*/ 1078184 w 1096727"/>
              <a:gd name="connsiteY4" fmla="*/ 507123 h 777265"/>
              <a:gd name="connsiteX5" fmla="*/ 931227 w 1096727"/>
              <a:gd name="connsiteY5" fmla="*/ 33594 h 777265"/>
              <a:gd name="connsiteX6" fmla="*/ 318905 w 1096727"/>
              <a:gd name="connsiteY6" fmla="*/ 41759 h 777265"/>
              <a:gd name="connsiteX7" fmla="*/ 121465 w 1096727"/>
              <a:gd name="connsiteY7" fmla="*/ 66251 h 777265"/>
              <a:gd name="connsiteX0" fmla="*/ 121465 w 1096727"/>
              <a:gd name="connsiteY0" fmla="*/ 76586 h 787600"/>
              <a:gd name="connsiteX1" fmla="*/ 8663 w 1096727"/>
              <a:gd name="connsiteY1" fmla="*/ 248037 h 787600"/>
              <a:gd name="connsiteX2" fmla="*/ 73977 w 1096727"/>
              <a:gd name="connsiteY2" fmla="*/ 721565 h 787600"/>
              <a:gd name="connsiteX3" fmla="*/ 596491 w 1096727"/>
              <a:gd name="connsiteY3" fmla="*/ 762387 h 787600"/>
              <a:gd name="connsiteX4" fmla="*/ 1078184 w 1096727"/>
              <a:gd name="connsiteY4" fmla="*/ 517458 h 787600"/>
              <a:gd name="connsiteX5" fmla="*/ 931227 w 1096727"/>
              <a:gd name="connsiteY5" fmla="*/ 43929 h 787600"/>
              <a:gd name="connsiteX6" fmla="*/ 299816 w 1096727"/>
              <a:gd name="connsiteY6" fmla="*/ 19437 h 787600"/>
              <a:gd name="connsiteX7" fmla="*/ 121465 w 1096727"/>
              <a:gd name="connsiteY7" fmla="*/ 76586 h 7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6727" h="787600">
                <a:moveTo>
                  <a:pt x="121465" y="76586"/>
                </a:moveTo>
                <a:cubicBezTo>
                  <a:pt x="72940" y="114686"/>
                  <a:pt x="16578" y="140541"/>
                  <a:pt x="8663" y="248037"/>
                </a:cubicBezTo>
                <a:cubicBezTo>
                  <a:pt x="748" y="355533"/>
                  <a:pt x="-23994" y="635840"/>
                  <a:pt x="73977" y="721565"/>
                </a:cubicBezTo>
                <a:cubicBezTo>
                  <a:pt x="171948" y="807290"/>
                  <a:pt x="429123" y="796405"/>
                  <a:pt x="596491" y="762387"/>
                </a:cubicBezTo>
                <a:cubicBezTo>
                  <a:pt x="763859" y="728369"/>
                  <a:pt x="1022395" y="637201"/>
                  <a:pt x="1078184" y="517458"/>
                </a:cubicBezTo>
                <a:cubicBezTo>
                  <a:pt x="1133973" y="397715"/>
                  <a:pt x="1057773" y="121490"/>
                  <a:pt x="931227" y="43929"/>
                </a:cubicBezTo>
                <a:cubicBezTo>
                  <a:pt x="804681" y="-33632"/>
                  <a:pt x="444321" y="13994"/>
                  <a:pt x="299816" y="19437"/>
                </a:cubicBezTo>
                <a:cubicBezTo>
                  <a:pt x="155311" y="24880"/>
                  <a:pt x="169990" y="38486"/>
                  <a:pt x="121465" y="76586"/>
                </a:cubicBezTo>
                <a:close/>
              </a:path>
            </a:pathLst>
          </a:custGeom>
          <a:solidFill>
            <a:srgbClr val="D18213">
              <a:alpha val="16078"/>
            </a:srgbClr>
          </a:solidFill>
          <a:ln w="9525" cap="flat" cmpd="sng" algn="ctr">
            <a:solidFill>
              <a:srgbClr val="D1821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420947" y="2314924"/>
            <a:ext cx="5580620" cy="826324"/>
            <a:chOff x="1420947" y="2314924"/>
            <a:chExt cx="5580620" cy="826324"/>
          </a:xfrm>
        </p:grpSpPr>
        <p:sp>
          <p:nvSpPr>
            <p:cNvPr id="30" name="Rectangle 29"/>
            <p:cNvSpPr/>
            <p:nvPr/>
          </p:nvSpPr>
          <p:spPr>
            <a:xfrm>
              <a:off x="1420947" y="2314924"/>
              <a:ext cx="558062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kern="0" dirty="0" smtClean="0">
                  <a:latin typeface="Cambria" pitchFamily="18" charset="0"/>
                  <a:ea typeface="宋体"/>
                </a:rPr>
                <a:t>Five characters in </a:t>
              </a:r>
              <a:r>
                <a:rPr lang="en-US" sz="2700" kern="0" dirty="0">
                  <a:latin typeface="Cambria" pitchFamily="18" charset="0"/>
                  <a:ea typeface="宋体"/>
                </a:rPr>
                <a:t>the </a:t>
              </a:r>
              <a:r>
                <a:rPr lang="en-US" sz="2700" kern="0" dirty="0" smtClean="0">
                  <a:latin typeface="Cambria" pitchFamily="18" charset="0"/>
                  <a:ea typeface="宋体"/>
                </a:rPr>
                <a:t>same </a:t>
              </a:r>
              <a:r>
                <a:rPr lang="en-US" sz="2700" kern="0" dirty="0">
                  <a:latin typeface="Cambria" pitchFamily="18" charset="0"/>
                  <a:ea typeface="宋体"/>
                </a:rPr>
                <a:t>scene</a:t>
              </a:r>
              <a:endParaRPr lang="en-US" dirty="0"/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flipH="1">
              <a:off x="3794529" y="2822755"/>
              <a:ext cx="108012" cy="318493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D18213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" name="Group 42"/>
          <p:cNvGrpSpPr/>
          <p:nvPr/>
        </p:nvGrpSpPr>
        <p:grpSpPr>
          <a:xfrm>
            <a:off x="0" y="6093296"/>
            <a:ext cx="12192000" cy="507831"/>
            <a:chOff x="0" y="6093296"/>
            <a:chExt cx="12192000" cy="507831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>
              <a:off x="0" y="6093835"/>
              <a:ext cx="12192000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Rectangle 44"/>
            <p:cNvSpPr/>
            <p:nvPr/>
          </p:nvSpPr>
          <p:spPr>
            <a:xfrm>
              <a:off x="11172564" y="6093296"/>
              <a:ext cx="93166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700" kern="0" dirty="0">
                  <a:solidFill>
                    <a:srgbClr val="000000"/>
                  </a:solidFill>
                  <a:latin typeface="Cambria" pitchFamily="18" charset="0"/>
                  <a:ea typeface="宋体"/>
                </a:rPr>
                <a:t> time</a:t>
              </a:r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732404" y="3104964"/>
            <a:ext cx="2371825" cy="923330"/>
            <a:chOff x="8216746" y="1723356"/>
            <a:chExt cx="2371825" cy="923330"/>
          </a:xfrm>
        </p:grpSpPr>
        <p:cxnSp>
          <p:nvCxnSpPr>
            <p:cNvPr id="47" name="Straight Connector 46"/>
            <p:cNvCxnSpPr/>
            <p:nvPr/>
          </p:nvCxnSpPr>
          <p:spPr bwMode="auto">
            <a:xfrm>
              <a:off x="8216746" y="1988840"/>
              <a:ext cx="579554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8216746" y="2412452"/>
              <a:ext cx="579554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Rectangle 48"/>
            <p:cNvSpPr/>
            <p:nvPr/>
          </p:nvSpPr>
          <p:spPr>
            <a:xfrm>
              <a:off x="8849827" y="1723356"/>
              <a:ext cx="173874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700" kern="0" dirty="0" smtClean="0">
                  <a:solidFill>
                    <a:srgbClr val="C00000"/>
                  </a:solidFill>
                  <a:latin typeface="Cambria" pitchFamily="18" charset="0"/>
                  <a:ea typeface="宋体"/>
                </a:rPr>
                <a:t>Dinosaurs</a:t>
              </a:r>
            </a:p>
            <a:p>
              <a:pPr algn="l"/>
              <a:r>
                <a:rPr lang="en-US" sz="2700" kern="0" dirty="0" smtClean="0">
                  <a:latin typeface="Cambria" pitchFamily="18" charset="0"/>
                  <a:ea typeface="宋体"/>
                </a:rPr>
                <a:t>Human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2104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7" y="3192971"/>
            <a:ext cx="12066667" cy="2742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Storyline Visualization</a:t>
            </a:r>
            <a:endParaRPr lang="en-US" dirty="0"/>
          </a:p>
        </p:txBody>
      </p:sp>
      <p:sp>
        <p:nvSpPr>
          <p:cNvPr id="13" name="Freeform 12"/>
          <p:cNvSpPr/>
          <p:nvPr/>
        </p:nvSpPr>
        <p:spPr bwMode="auto">
          <a:xfrm>
            <a:off x="3325462" y="3197650"/>
            <a:ext cx="938135" cy="787600"/>
          </a:xfrm>
          <a:custGeom>
            <a:avLst/>
            <a:gdLst>
              <a:gd name="connsiteX0" fmla="*/ 193152 w 1101602"/>
              <a:gd name="connsiteY0" fmla="*/ 49923 h 777265"/>
              <a:gd name="connsiteX1" fmla="*/ 13538 w 1101602"/>
              <a:gd name="connsiteY1" fmla="*/ 237702 h 777265"/>
              <a:gd name="connsiteX2" fmla="*/ 78852 w 1101602"/>
              <a:gd name="connsiteY2" fmla="*/ 711230 h 777265"/>
              <a:gd name="connsiteX3" fmla="*/ 601366 w 1101602"/>
              <a:gd name="connsiteY3" fmla="*/ 752052 h 777265"/>
              <a:gd name="connsiteX4" fmla="*/ 1083059 w 1101602"/>
              <a:gd name="connsiteY4" fmla="*/ 507123 h 777265"/>
              <a:gd name="connsiteX5" fmla="*/ 936102 w 1101602"/>
              <a:gd name="connsiteY5" fmla="*/ 33594 h 777265"/>
              <a:gd name="connsiteX6" fmla="*/ 323780 w 1101602"/>
              <a:gd name="connsiteY6" fmla="*/ 41759 h 777265"/>
              <a:gd name="connsiteX7" fmla="*/ 193152 w 1101602"/>
              <a:gd name="connsiteY7" fmla="*/ 49923 h 777265"/>
              <a:gd name="connsiteX0" fmla="*/ 121465 w 1096727"/>
              <a:gd name="connsiteY0" fmla="*/ 66251 h 777265"/>
              <a:gd name="connsiteX1" fmla="*/ 8663 w 1096727"/>
              <a:gd name="connsiteY1" fmla="*/ 237702 h 777265"/>
              <a:gd name="connsiteX2" fmla="*/ 73977 w 1096727"/>
              <a:gd name="connsiteY2" fmla="*/ 711230 h 777265"/>
              <a:gd name="connsiteX3" fmla="*/ 596491 w 1096727"/>
              <a:gd name="connsiteY3" fmla="*/ 752052 h 777265"/>
              <a:gd name="connsiteX4" fmla="*/ 1078184 w 1096727"/>
              <a:gd name="connsiteY4" fmla="*/ 507123 h 777265"/>
              <a:gd name="connsiteX5" fmla="*/ 931227 w 1096727"/>
              <a:gd name="connsiteY5" fmla="*/ 33594 h 777265"/>
              <a:gd name="connsiteX6" fmla="*/ 318905 w 1096727"/>
              <a:gd name="connsiteY6" fmla="*/ 41759 h 777265"/>
              <a:gd name="connsiteX7" fmla="*/ 121465 w 1096727"/>
              <a:gd name="connsiteY7" fmla="*/ 66251 h 777265"/>
              <a:gd name="connsiteX0" fmla="*/ 121465 w 1096727"/>
              <a:gd name="connsiteY0" fmla="*/ 66251 h 777265"/>
              <a:gd name="connsiteX1" fmla="*/ 8663 w 1096727"/>
              <a:gd name="connsiteY1" fmla="*/ 237702 h 777265"/>
              <a:gd name="connsiteX2" fmla="*/ 73977 w 1096727"/>
              <a:gd name="connsiteY2" fmla="*/ 711230 h 777265"/>
              <a:gd name="connsiteX3" fmla="*/ 596491 w 1096727"/>
              <a:gd name="connsiteY3" fmla="*/ 752052 h 777265"/>
              <a:gd name="connsiteX4" fmla="*/ 1078184 w 1096727"/>
              <a:gd name="connsiteY4" fmla="*/ 507123 h 777265"/>
              <a:gd name="connsiteX5" fmla="*/ 931227 w 1096727"/>
              <a:gd name="connsiteY5" fmla="*/ 33594 h 777265"/>
              <a:gd name="connsiteX6" fmla="*/ 318905 w 1096727"/>
              <a:gd name="connsiteY6" fmla="*/ 41759 h 777265"/>
              <a:gd name="connsiteX7" fmla="*/ 121465 w 1096727"/>
              <a:gd name="connsiteY7" fmla="*/ 66251 h 777265"/>
              <a:gd name="connsiteX0" fmla="*/ 121465 w 1096727"/>
              <a:gd name="connsiteY0" fmla="*/ 66251 h 777265"/>
              <a:gd name="connsiteX1" fmla="*/ 8663 w 1096727"/>
              <a:gd name="connsiteY1" fmla="*/ 237702 h 777265"/>
              <a:gd name="connsiteX2" fmla="*/ 73977 w 1096727"/>
              <a:gd name="connsiteY2" fmla="*/ 711230 h 777265"/>
              <a:gd name="connsiteX3" fmla="*/ 596491 w 1096727"/>
              <a:gd name="connsiteY3" fmla="*/ 752052 h 777265"/>
              <a:gd name="connsiteX4" fmla="*/ 1078184 w 1096727"/>
              <a:gd name="connsiteY4" fmla="*/ 507123 h 777265"/>
              <a:gd name="connsiteX5" fmla="*/ 931227 w 1096727"/>
              <a:gd name="connsiteY5" fmla="*/ 33594 h 777265"/>
              <a:gd name="connsiteX6" fmla="*/ 318905 w 1096727"/>
              <a:gd name="connsiteY6" fmla="*/ 41759 h 777265"/>
              <a:gd name="connsiteX7" fmla="*/ 121465 w 1096727"/>
              <a:gd name="connsiteY7" fmla="*/ 66251 h 777265"/>
              <a:gd name="connsiteX0" fmla="*/ 121465 w 1096727"/>
              <a:gd name="connsiteY0" fmla="*/ 76586 h 787600"/>
              <a:gd name="connsiteX1" fmla="*/ 8663 w 1096727"/>
              <a:gd name="connsiteY1" fmla="*/ 248037 h 787600"/>
              <a:gd name="connsiteX2" fmla="*/ 73977 w 1096727"/>
              <a:gd name="connsiteY2" fmla="*/ 721565 h 787600"/>
              <a:gd name="connsiteX3" fmla="*/ 596491 w 1096727"/>
              <a:gd name="connsiteY3" fmla="*/ 762387 h 787600"/>
              <a:gd name="connsiteX4" fmla="*/ 1078184 w 1096727"/>
              <a:gd name="connsiteY4" fmla="*/ 517458 h 787600"/>
              <a:gd name="connsiteX5" fmla="*/ 931227 w 1096727"/>
              <a:gd name="connsiteY5" fmla="*/ 43929 h 787600"/>
              <a:gd name="connsiteX6" fmla="*/ 299816 w 1096727"/>
              <a:gd name="connsiteY6" fmla="*/ 19437 h 787600"/>
              <a:gd name="connsiteX7" fmla="*/ 121465 w 1096727"/>
              <a:gd name="connsiteY7" fmla="*/ 76586 h 7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6727" h="787600">
                <a:moveTo>
                  <a:pt x="121465" y="76586"/>
                </a:moveTo>
                <a:cubicBezTo>
                  <a:pt x="72940" y="114686"/>
                  <a:pt x="16578" y="140541"/>
                  <a:pt x="8663" y="248037"/>
                </a:cubicBezTo>
                <a:cubicBezTo>
                  <a:pt x="748" y="355533"/>
                  <a:pt x="-23994" y="635840"/>
                  <a:pt x="73977" y="721565"/>
                </a:cubicBezTo>
                <a:cubicBezTo>
                  <a:pt x="171948" y="807290"/>
                  <a:pt x="429123" y="796405"/>
                  <a:pt x="596491" y="762387"/>
                </a:cubicBezTo>
                <a:cubicBezTo>
                  <a:pt x="763859" y="728369"/>
                  <a:pt x="1022395" y="637201"/>
                  <a:pt x="1078184" y="517458"/>
                </a:cubicBezTo>
                <a:cubicBezTo>
                  <a:pt x="1133973" y="397715"/>
                  <a:pt x="1057773" y="121490"/>
                  <a:pt x="931227" y="43929"/>
                </a:cubicBezTo>
                <a:cubicBezTo>
                  <a:pt x="804681" y="-33632"/>
                  <a:pt x="444321" y="13994"/>
                  <a:pt x="299816" y="19437"/>
                </a:cubicBezTo>
                <a:cubicBezTo>
                  <a:pt x="155311" y="24880"/>
                  <a:pt x="169990" y="38486"/>
                  <a:pt x="121465" y="76586"/>
                </a:cubicBezTo>
                <a:close/>
              </a:path>
            </a:pathLst>
          </a:custGeom>
          <a:solidFill>
            <a:srgbClr val="D18213">
              <a:alpha val="16078"/>
            </a:srgbClr>
          </a:solidFill>
          <a:ln w="9525" cap="flat" cmpd="sng" algn="ctr">
            <a:solidFill>
              <a:srgbClr val="D1821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pic>
        <p:nvPicPr>
          <p:cNvPr id="40" name="Picture 2" descr="http://ssb4u.files.wordpress.com/2012/05/t-rex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t="9921" r="13158" b="8747"/>
          <a:stretch/>
        </p:blipFill>
        <p:spPr bwMode="auto">
          <a:xfrm>
            <a:off x="3099020" y="2024844"/>
            <a:ext cx="953124" cy="112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cdn3.whatculture.com/wp-content/uploads/2013/08/gennaro-toile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60" t="5857" r="29344" b="35741"/>
          <a:stretch/>
        </p:blipFill>
        <p:spPr bwMode="auto">
          <a:xfrm>
            <a:off x="4279334" y="3257576"/>
            <a:ext cx="1147380" cy="110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i2.squidoocdn.com/resize/squidoo_images/590/draft_lens17743643module148892610photo_1300275002sam_neill_jurassic_park3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5" t="3193" r="18930" b="12479"/>
          <a:stretch/>
        </p:blipFill>
        <p:spPr bwMode="auto">
          <a:xfrm>
            <a:off x="4287308" y="4461302"/>
            <a:ext cx="1139406" cy="107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2264" y="2024844"/>
            <a:ext cx="1155909" cy="11385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27381" y="2210369"/>
            <a:ext cx="2478769" cy="1307348"/>
            <a:chOff x="1627381" y="2210369"/>
            <a:chExt cx="2478769" cy="130734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27381" y="2210369"/>
              <a:ext cx="2434556" cy="360040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 bwMode="auto">
            <a:xfrm>
              <a:off x="2855640" y="2589658"/>
              <a:ext cx="1250510" cy="92805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D18213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" name="Group 18"/>
          <p:cNvGrpSpPr/>
          <p:nvPr/>
        </p:nvGrpSpPr>
        <p:grpSpPr>
          <a:xfrm>
            <a:off x="9732404" y="3104964"/>
            <a:ext cx="2371825" cy="923330"/>
            <a:chOff x="8216746" y="1723356"/>
            <a:chExt cx="2371825" cy="923330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8216746" y="1988840"/>
              <a:ext cx="579554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8216746" y="2412452"/>
              <a:ext cx="579554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Rectangle 21"/>
            <p:cNvSpPr/>
            <p:nvPr/>
          </p:nvSpPr>
          <p:spPr>
            <a:xfrm>
              <a:off x="8849827" y="1723356"/>
              <a:ext cx="173874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700" kern="0" dirty="0" smtClean="0">
                  <a:solidFill>
                    <a:srgbClr val="C00000"/>
                  </a:solidFill>
                  <a:latin typeface="Cambria" pitchFamily="18" charset="0"/>
                  <a:ea typeface="宋体"/>
                </a:rPr>
                <a:t>Dinosaurs</a:t>
              </a:r>
            </a:p>
            <a:p>
              <a:pPr algn="l"/>
              <a:r>
                <a:rPr lang="en-US" sz="2700" kern="0" dirty="0" smtClean="0">
                  <a:latin typeface="Cambria" pitchFamily="18" charset="0"/>
                  <a:ea typeface="宋体"/>
                </a:rPr>
                <a:t>Human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0" y="6093296"/>
            <a:ext cx="12192000" cy="507831"/>
            <a:chOff x="0" y="6093296"/>
            <a:chExt cx="12192000" cy="507831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>
              <a:off x="0" y="6093835"/>
              <a:ext cx="12192000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ctangle 24"/>
            <p:cNvSpPr/>
            <p:nvPr/>
          </p:nvSpPr>
          <p:spPr>
            <a:xfrm>
              <a:off x="11172564" y="6093296"/>
              <a:ext cx="93166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700" kern="0" dirty="0">
                  <a:solidFill>
                    <a:srgbClr val="000000"/>
                  </a:solidFill>
                  <a:latin typeface="Cambria" pitchFamily="18" charset="0"/>
                  <a:ea typeface="宋体"/>
                </a:rPr>
                <a:t> time</a:t>
              </a:r>
              <a:endParaRPr lang="en-US" dirty="0"/>
            </a:p>
          </p:txBody>
        </p:sp>
      </p:grpSp>
      <p:pic>
        <p:nvPicPr>
          <p:cNvPr id="39" name="Picture 14" descr="http://cdn3.whatculture.com/wp-content/uploads/2013/01/JP-ControlRoom1.jpe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12" r="15374" b="26401"/>
          <a:stretch/>
        </p:blipFill>
        <p:spPr bwMode="auto">
          <a:xfrm>
            <a:off x="4287308" y="5625793"/>
            <a:ext cx="1139406" cy="10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60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0638 0.18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Storyline Visualization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7" y="3192971"/>
            <a:ext cx="12066667" cy="274285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6093296"/>
            <a:ext cx="12192000" cy="507831"/>
            <a:chOff x="0" y="6093296"/>
            <a:chExt cx="12192000" cy="507831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>
              <a:off x="0" y="6093835"/>
              <a:ext cx="12192000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Rectangle 26"/>
            <p:cNvSpPr/>
            <p:nvPr/>
          </p:nvSpPr>
          <p:spPr>
            <a:xfrm>
              <a:off x="11172564" y="6093296"/>
              <a:ext cx="93166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700" kern="0" dirty="0">
                  <a:solidFill>
                    <a:srgbClr val="000000"/>
                  </a:solidFill>
                  <a:latin typeface="Cambria" pitchFamily="18" charset="0"/>
                  <a:ea typeface="宋体"/>
                </a:rPr>
                <a:t> time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201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Storyline Visualization Applications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99356" y="1535113"/>
            <a:ext cx="5386917" cy="639762"/>
          </a:xfrm>
        </p:spPr>
        <p:txBody>
          <a:bodyPr/>
          <a:lstStyle/>
          <a:p>
            <a:pPr algn="ctr"/>
            <a:r>
              <a:rPr lang="en-US" dirty="0"/>
              <a:t>Tracing genealogical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99356" y="2174875"/>
            <a:ext cx="5386917" cy="39512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503611" y="1535113"/>
            <a:ext cx="5389033" cy="639762"/>
          </a:xfrm>
        </p:spPr>
        <p:txBody>
          <a:bodyPr/>
          <a:lstStyle/>
          <a:p>
            <a:pPr algn="ctr"/>
            <a:r>
              <a:rPr lang="en-US" dirty="0" smtClean="0"/>
              <a:t>Tracking </a:t>
            </a:r>
            <a:r>
              <a:rPr lang="en-US" dirty="0"/>
              <a:t>community evolution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503611" y="2174875"/>
            <a:ext cx="5389033" cy="3951288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9540"/>
          <a:stretch/>
        </p:blipFill>
        <p:spPr>
          <a:xfrm>
            <a:off x="337480" y="2636912"/>
            <a:ext cx="5340264" cy="24515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46080" y="5156946"/>
            <a:ext cx="1893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Kim et al. 2010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611" y="2636912"/>
            <a:ext cx="5389032" cy="24515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75154" y="5118349"/>
            <a:ext cx="2045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Reda</a:t>
            </a:r>
            <a:r>
              <a:rPr lang="en-US" dirty="0" smtClean="0"/>
              <a:t> et al.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5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General Storyline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Yuzuru </a:t>
            </a:r>
            <a:r>
              <a:rPr lang="it-IT" dirty="0"/>
              <a:t>Tanahashi and </a:t>
            </a:r>
            <a:r>
              <a:rPr lang="it-IT" dirty="0" smtClean="0"/>
              <a:t>Prof. Kwan-Liu Ma’s work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" y="2309369"/>
            <a:ext cx="12093870" cy="1721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" y="4442255"/>
            <a:ext cx="12093870" cy="17656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07504" y="4473116"/>
            <a:ext cx="4736766" cy="17950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10"/>
          <p:cNvSpPr/>
          <p:nvPr/>
        </p:nvSpPr>
        <p:spPr>
          <a:xfrm>
            <a:off x="6101384" y="5219145"/>
            <a:ext cx="786704" cy="6941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ectangle 11"/>
          <p:cNvSpPr/>
          <p:nvPr/>
        </p:nvSpPr>
        <p:spPr>
          <a:xfrm>
            <a:off x="4871864" y="5190585"/>
            <a:ext cx="972108" cy="5786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8504741" y="6299028"/>
            <a:ext cx="27494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Dreams </a:t>
            </a:r>
            <a:r>
              <a:rPr lang="en-US" altLang="zh-CN" dirty="0"/>
              <a:t>inside dreams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8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1324" y="1462420"/>
            <a:ext cx="12218461" cy="4450855"/>
            <a:chOff x="911424" y="1880829"/>
            <a:chExt cx="10370410" cy="3777660"/>
          </a:xfrm>
        </p:grpSpPr>
        <p:pic>
          <p:nvPicPr>
            <p:cNvPr id="1026" name="Picture 2" descr="http://www.maidment.auckland.ac.nz/webdav/site/maidment/shared/show-images/large/2013/King-Lear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424" y="1990401"/>
              <a:ext cx="2592288" cy="3668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Content Placeholder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9" t="28876" r="2949" b="20680"/>
            <a:stretch/>
          </p:blipFill>
          <p:spPr bwMode="auto">
            <a:xfrm>
              <a:off x="4333062" y="1880829"/>
              <a:ext cx="6948772" cy="3777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5123892" y="2384885"/>
            <a:ext cx="1908212" cy="1080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5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StoryFlow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Real-time interactions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Level-of-detail rendering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Location hierarchy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035660" y="3873329"/>
            <a:ext cx="8784977" cy="1548172"/>
            <a:chOff x="863587" y="2702770"/>
            <a:chExt cx="8784977" cy="15481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r="32143"/>
            <a:stretch/>
          </p:blipFill>
          <p:spPr>
            <a:xfrm>
              <a:off x="863587" y="2750097"/>
              <a:ext cx="6156685" cy="150084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r="32143" b="-111972"/>
            <a:stretch/>
          </p:blipFill>
          <p:spPr>
            <a:xfrm>
              <a:off x="863587" y="2702770"/>
              <a:ext cx="6156685" cy="43204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198766" y="3145851"/>
              <a:ext cx="844979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200" b="1" dirty="0"/>
                <a:t>First debate </a:t>
              </a:r>
              <a:r>
                <a:rPr lang="en-US" sz="1200" b="1" dirty="0" smtClean="0"/>
                <a:t>                        VP debate        Second </a:t>
              </a:r>
              <a:r>
                <a:rPr lang="en-US" sz="1200" b="1" dirty="0"/>
                <a:t>debate </a:t>
              </a:r>
              <a:r>
                <a:rPr lang="en-US" sz="1200" b="1" dirty="0" smtClean="0"/>
                <a:t>    Third debate</a:t>
              </a:r>
              <a:endParaRPr lang="en-US" sz="1200" b="1" dirty="0"/>
            </a:p>
          </p:txBody>
        </p:sp>
      </p:grpSp>
      <p:pic>
        <p:nvPicPr>
          <p:cNvPr id="14" name="StoryFlo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6063" end="108341.8666"/>
                </p14:media>
              </p:ext>
            </p:extLst>
          </p:nvPr>
        </p:nvPicPr>
        <p:blipFill rotWithShape="1">
          <a:blip r:embed="rId7"/>
          <a:srcRect t="35300" b="21125"/>
          <a:stretch/>
        </p:blipFill>
        <p:spPr>
          <a:xfrm>
            <a:off x="3035659" y="1964226"/>
            <a:ext cx="6120682" cy="1500216"/>
          </a:xfrm>
          <a:prstGeom prst="rect">
            <a:avLst/>
          </a:prstGeom>
        </p:spPr>
      </p:pic>
      <p:pic>
        <p:nvPicPr>
          <p:cNvPr id="15" name="Content Placeholder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0" b="72256"/>
          <a:stretch/>
        </p:blipFill>
        <p:spPr bwMode="auto">
          <a:xfrm>
            <a:off x="3035659" y="5830854"/>
            <a:ext cx="6202918" cy="105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1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dirty="0" smtClean="0"/>
              <a:t>Optimization Framework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StoryFlow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Layout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Interactive Exploration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Experiments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3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4" y="1844824"/>
            <a:ext cx="11951626" cy="4154518"/>
          </a:xfrm>
        </p:spPr>
      </p:pic>
      <p:sp>
        <p:nvSpPr>
          <p:cNvPr id="9" name="Rectangle 8"/>
          <p:cNvSpPr/>
          <p:nvPr/>
        </p:nvSpPr>
        <p:spPr bwMode="auto">
          <a:xfrm>
            <a:off x="191344" y="1916832"/>
            <a:ext cx="11773308" cy="2664296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85343" y="4977171"/>
            <a:ext cx="11773308" cy="934183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051884" y="2024844"/>
            <a:ext cx="324036" cy="252028"/>
          </a:xfrm>
          <a:prstGeom prst="roundRect">
            <a:avLst/>
          </a:prstGeom>
          <a:solidFill>
            <a:srgbClr val="E3E4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979876" y="5625244"/>
            <a:ext cx="324036" cy="252028"/>
          </a:xfrm>
          <a:prstGeom prst="roundRect">
            <a:avLst/>
          </a:prstGeom>
          <a:solidFill>
            <a:srgbClr val="E3E4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471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Location hierarchy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altLang="zh-CN" dirty="0" smtClean="0"/>
              <a:t>Session list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7" b="10071"/>
          <a:stretch/>
        </p:blipFill>
        <p:spPr>
          <a:xfrm>
            <a:off x="4376902" y="3547480"/>
            <a:ext cx="5508613" cy="18532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08" y="1603873"/>
            <a:ext cx="5508612" cy="1789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902" y="5727460"/>
            <a:ext cx="5508612" cy="113054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 bwMode="auto">
          <a:xfrm>
            <a:off x="5299788" y="2817844"/>
            <a:ext cx="3460508" cy="2159327"/>
          </a:xfrm>
          <a:custGeom>
            <a:avLst/>
            <a:gdLst>
              <a:gd name="connsiteX0" fmla="*/ 3135085 w 3135085"/>
              <a:gd name="connsiteY0" fmla="*/ 2034073 h 2077908"/>
              <a:gd name="connsiteX1" fmla="*/ 1940767 w 3135085"/>
              <a:gd name="connsiteY1" fmla="*/ 1810139 h 2077908"/>
              <a:gd name="connsiteX2" fmla="*/ 0 w 3135085"/>
              <a:gd name="connsiteY2" fmla="*/ 0 h 207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5085" h="2077908">
                <a:moveTo>
                  <a:pt x="3135085" y="2034073"/>
                </a:moveTo>
                <a:cubicBezTo>
                  <a:pt x="2799183" y="2091612"/>
                  <a:pt x="2463281" y="2149151"/>
                  <a:pt x="1940767" y="1810139"/>
                </a:cubicBezTo>
                <a:cubicBezTo>
                  <a:pt x="1418253" y="1471127"/>
                  <a:pt x="709126" y="735563"/>
                  <a:pt x="0" y="0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5622741" y="3206359"/>
            <a:ext cx="1040665" cy="1570914"/>
          </a:xfrm>
          <a:custGeom>
            <a:avLst/>
            <a:gdLst>
              <a:gd name="connsiteX0" fmla="*/ 0 w 1567543"/>
              <a:gd name="connsiteY0" fmla="*/ 1548881 h 1557409"/>
              <a:gd name="connsiteX1" fmla="*/ 933061 w 1567543"/>
              <a:gd name="connsiteY1" fmla="*/ 1324947 h 1557409"/>
              <a:gd name="connsiteX2" fmla="*/ 1567543 w 1567543"/>
              <a:gd name="connsiteY2" fmla="*/ 0 h 1557409"/>
              <a:gd name="connsiteX0" fmla="*/ 0 w 1567543"/>
              <a:gd name="connsiteY0" fmla="*/ 1548881 h 1549209"/>
              <a:gd name="connsiteX1" fmla="*/ 194931 w 1567543"/>
              <a:gd name="connsiteY1" fmla="*/ 652918 h 1549209"/>
              <a:gd name="connsiteX2" fmla="*/ 1567543 w 1567543"/>
              <a:gd name="connsiteY2" fmla="*/ 0 h 1549209"/>
              <a:gd name="connsiteX0" fmla="*/ 0 w 1060767"/>
              <a:gd name="connsiteY0" fmla="*/ 1559898 h 1560227"/>
              <a:gd name="connsiteX1" fmla="*/ 194931 w 1060767"/>
              <a:gd name="connsiteY1" fmla="*/ 663935 h 1560227"/>
              <a:gd name="connsiteX2" fmla="*/ 1060767 w 1060767"/>
              <a:gd name="connsiteY2" fmla="*/ 0 h 1560227"/>
              <a:gd name="connsiteX0" fmla="*/ 0 w 1060767"/>
              <a:gd name="connsiteY0" fmla="*/ 1559898 h 1560227"/>
              <a:gd name="connsiteX1" fmla="*/ 194931 w 1060767"/>
              <a:gd name="connsiteY1" fmla="*/ 663935 h 1560227"/>
              <a:gd name="connsiteX2" fmla="*/ 1060767 w 1060767"/>
              <a:gd name="connsiteY2" fmla="*/ 0 h 1560227"/>
              <a:gd name="connsiteX0" fmla="*/ 0 w 1060767"/>
              <a:gd name="connsiteY0" fmla="*/ 1559898 h 1560263"/>
              <a:gd name="connsiteX1" fmla="*/ 150863 w 1060767"/>
              <a:gd name="connsiteY1" fmla="*/ 730036 h 1560263"/>
              <a:gd name="connsiteX2" fmla="*/ 1060767 w 1060767"/>
              <a:gd name="connsiteY2" fmla="*/ 0 h 1560263"/>
              <a:gd name="connsiteX0" fmla="*/ 0 w 1060767"/>
              <a:gd name="connsiteY0" fmla="*/ 1559898 h 1560507"/>
              <a:gd name="connsiteX1" fmla="*/ 150863 w 1060767"/>
              <a:gd name="connsiteY1" fmla="*/ 730036 h 1560507"/>
              <a:gd name="connsiteX2" fmla="*/ 1060767 w 1060767"/>
              <a:gd name="connsiteY2" fmla="*/ 0 h 1560507"/>
              <a:gd name="connsiteX0" fmla="*/ 0 w 1060767"/>
              <a:gd name="connsiteY0" fmla="*/ 1515830 h 1516219"/>
              <a:gd name="connsiteX1" fmla="*/ 150863 w 1060767"/>
              <a:gd name="connsiteY1" fmla="*/ 730036 h 1516219"/>
              <a:gd name="connsiteX2" fmla="*/ 1060767 w 1060767"/>
              <a:gd name="connsiteY2" fmla="*/ 0 h 1516219"/>
              <a:gd name="connsiteX0" fmla="*/ 61690 w 1122457"/>
              <a:gd name="connsiteY0" fmla="*/ 1515830 h 1515830"/>
              <a:gd name="connsiteX1" fmla="*/ 212553 w 1122457"/>
              <a:gd name="connsiteY1" fmla="*/ 730036 h 1515830"/>
              <a:gd name="connsiteX2" fmla="*/ 1122457 w 1122457"/>
              <a:gd name="connsiteY2" fmla="*/ 0 h 1515830"/>
              <a:gd name="connsiteX0" fmla="*/ 80622 w 1141389"/>
              <a:gd name="connsiteY0" fmla="*/ 1515830 h 1515830"/>
              <a:gd name="connsiteX1" fmla="*/ 165384 w 1141389"/>
              <a:gd name="connsiteY1" fmla="*/ 663934 h 1515830"/>
              <a:gd name="connsiteX2" fmla="*/ 1141389 w 1141389"/>
              <a:gd name="connsiteY2" fmla="*/ 0 h 1515830"/>
              <a:gd name="connsiteX0" fmla="*/ 129340 w 1190107"/>
              <a:gd name="connsiteY0" fmla="*/ 1515830 h 1515830"/>
              <a:gd name="connsiteX1" fmla="*/ 214102 w 1190107"/>
              <a:gd name="connsiteY1" fmla="*/ 663934 h 1515830"/>
              <a:gd name="connsiteX2" fmla="*/ 1190107 w 1190107"/>
              <a:gd name="connsiteY2" fmla="*/ 0 h 1515830"/>
              <a:gd name="connsiteX0" fmla="*/ 125390 w 1075988"/>
              <a:gd name="connsiteY0" fmla="*/ 1559898 h 1559898"/>
              <a:gd name="connsiteX1" fmla="*/ 99983 w 1075988"/>
              <a:gd name="connsiteY1" fmla="*/ 663934 h 1559898"/>
              <a:gd name="connsiteX2" fmla="*/ 1075988 w 1075988"/>
              <a:gd name="connsiteY2" fmla="*/ 0 h 1559898"/>
              <a:gd name="connsiteX0" fmla="*/ 139202 w 1089800"/>
              <a:gd name="connsiteY0" fmla="*/ 1559898 h 1559898"/>
              <a:gd name="connsiteX1" fmla="*/ 113795 w 1089800"/>
              <a:gd name="connsiteY1" fmla="*/ 663934 h 1559898"/>
              <a:gd name="connsiteX2" fmla="*/ 1089800 w 1089800"/>
              <a:gd name="connsiteY2" fmla="*/ 0 h 1559898"/>
              <a:gd name="connsiteX0" fmla="*/ 123118 w 1040665"/>
              <a:gd name="connsiteY0" fmla="*/ 1570914 h 1570914"/>
              <a:gd name="connsiteX1" fmla="*/ 97711 w 1040665"/>
              <a:gd name="connsiteY1" fmla="*/ 674950 h 1570914"/>
              <a:gd name="connsiteX2" fmla="*/ 1040665 w 1040665"/>
              <a:gd name="connsiteY2" fmla="*/ 0 h 1570914"/>
              <a:gd name="connsiteX0" fmla="*/ 123118 w 1040665"/>
              <a:gd name="connsiteY0" fmla="*/ 1570914 h 1570914"/>
              <a:gd name="connsiteX1" fmla="*/ 97711 w 1040665"/>
              <a:gd name="connsiteY1" fmla="*/ 674950 h 1570914"/>
              <a:gd name="connsiteX2" fmla="*/ 1040665 w 1040665"/>
              <a:gd name="connsiteY2" fmla="*/ 0 h 157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0665" h="1570914">
                <a:moveTo>
                  <a:pt x="123118" y="1570914"/>
                </a:moveTo>
                <a:cubicBezTo>
                  <a:pt x="-14705" y="1246497"/>
                  <a:pt x="-55214" y="936769"/>
                  <a:pt x="97711" y="674950"/>
                </a:cubicBezTo>
                <a:cubicBezTo>
                  <a:pt x="250636" y="413131"/>
                  <a:pt x="490495" y="390181"/>
                  <a:pt x="1040665" y="0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8024327" y="2276669"/>
            <a:ext cx="784984" cy="1586204"/>
          </a:xfrm>
          <a:custGeom>
            <a:avLst/>
            <a:gdLst>
              <a:gd name="connsiteX0" fmla="*/ 485191 w 784984"/>
              <a:gd name="connsiteY0" fmla="*/ 1586204 h 1586204"/>
              <a:gd name="connsiteX1" fmla="*/ 765110 w 784984"/>
              <a:gd name="connsiteY1" fmla="*/ 783772 h 1586204"/>
              <a:gd name="connsiteX2" fmla="*/ 0 w 784984"/>
              <a:gd name="connsiteY2" fmla="*/ 0 h 15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4984" h="1586204">
                <a:moveTo>
                  <a:pt x="485191" y="1586204"/>
                </a:moveTo>
                <a:cubicBezTo>
                  <a:pt x="665583" y="1317171"/>
                  <a:pt x="845975" y="1048139"/>
                  <a:pt x="765110" y="783772"/>
                </a:cubicBezTo>
                <a:cubicBezTo>
                  <a:pt x="684245" y="519405"/>
                  <a:pt x="342122" y="259702"/>
                  <a:pt x="0" y="0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8808098" y="2239347"/>
            <a:ext cx="745302" cy="2015412"/>
          </a:xfrm>
          <a:custGeom>
            <a:avLst/>
            <a:gdLst>
              <a:gd name="connsiteX0" fmla="*/ 0 w 745302"/>
              <a:gd name="connsiteY0" fmla="*/ 2015412 h 2015412"/>
              <a:gd name="connsiteX1" fmla="*/ 727788 w 745302"/>
              <a:gd name="connsiteY1" fmla="*/ 1418253 h 2015412"/>
              <a:gd name="connsiteX2" fmla="*/ 447869 w 745302"/>
              <a:gd name="connsiteY2" fmla="*/ 0 h 201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5302" h="2015412">
                <a:moveTo>
                  <a:pt x="0" y="2015412"/>
                </a:moveTo>
                <a:cubicBezTo>
                  <a:pt x="326571" y="1884783"/>
                  <a:pt x="653143" y="1754155"/>
                  <a:pt x="727788" y="1418253"/>
                </a:cubicBezTo>
                <a:cubicBezTo>
                  <a:pt x="802433" y="1082351"/>
                  <a:pt x="625151" y="541175"/>
                  <a:pt x="447869" y="0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457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Optimization Framework</a:t>
            </a:r>
          </a:p>
          <a:p>
            <a:r>
              <a:rPr lang="en-US" dirty="0" err="1" smtClean="0"/>
              <a:t>StoryFlow</a:t>
            </a:r>
            <a:r>
              <a:rPr lang="en-US" dirty="0" smtClean="0"/>
              <a:t> Layout</a:t>
            </a:r>
          </a:p>
          <a:p>
            <a:r>
              <a:rPr lang="en-US" dirty="0" smtClean="0"/>
              <a:t>Interactive Exploration </a:t>
            </a:r>
          </a:p>
          <a:p>
            <a:r>
              <a:rPr lang="en-US" dirty="0" smtClean="0"/>
              <a:t>Experiments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72" y="1520788"/>
            <a:ext cx="4263028" cy="5295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21050" y="2821475"/>
            <a:ext cx="1326004" cy="400110"/>
          </a:xfrm>
          <a:prstGeom prst="rect">
            <a:avLst/>
          </a:prstGeom>
          <a:noFill/>
          <a:ln w="28575" cap="rnd">
            <a:solidFill>
              <a:schemeClr val="accent1"/>
            </a:solidFill>
            <a:round/>
          </a:ln>
        </p:spPr>
        <p:txBody>
          <a:bodyPr wrap="none" rtlCol="0">
            <a:spAutoFit/>
          </a:bodyPr>
          <a:lstStyle/>
          <a:p>
            <a:r>
              <a:rPr lang="en-US" dirty="0"/>
              <a:t>Crossings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49750" y="3980334"/>
            <a:ext cx="1098378" cy="400110"/>
          </a:xfrm>
          <a:prstGeom prst="rect">
            <a:avLst/>
          </a:prstGeom>
          <a:noFill/>
          <a:ln w="28575" cap="rnd">
            <a:solidFill>
              <a:schemeClr val="accent1"/>
            </a:solidFill>
            <a:round/>
          </a:ln>
        </p:spPr>
        <p:txBody>
          <a:bodyPr wrap="none" rtlCol="0">
            <a:spAutoFit/>
          </a:bodyPr>
          <a:lstStyle/>
          <a:p>
            <a:r>
              <a:rPr lang="en-US" dirty="0"/>
              <a:t>Wiggles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87588" y="5481228"/>
            <a:ext cx="1638590" cy="400110"/>
          </a:xfrm>
          <a:prstGeom prst="rect">
            <a:avLst/>
          </a:prstGeom>
          <a:noFill/>
          <a:ln w="28575" cap="rnd">
            <a:solidFill>
              <a:schemeClr val="accent1"/>
            </a:solidFill>
            <a:round/>
          </a:ln>
        </p:spPr>
        <p:txBody>
          <a:bodyPr wrap="none" rtlCol="0">
            <a:spAutoFit/>
          </a:bodyPr>
          <a:lstStyle/>
          <a:p>
            <a:r>
              <a:rPr lang="en-US" dirty="0"/>
              <a:t>White Space</a:t>
            </a:r>
          </a:p>
        </p:txBody>
      </p:sp>
      <p:cxnSp>
        <p:nvCxnSpPr>
          <p:cNvPr id="12" name="Straight Arrow Connector 11"/>
          <p:cNvCxnSpPr>
            <a:stCxn id="13" idx="1"/>
          </p:cNvCxnSpPr>
          <p:nvPr/>
        </p:nvCxnSpPr>
        <p:spPr>
          <a:xfrm flipH="1">
            <a:off x="4426158" y="3021530"/>
            <a:ext cx="1694892" cy="947530"/>
          </a:xfrm>
          <a:prstGeom prst="straightConnector1">
            <a:avLst/>
          </a:prstGeom>
          <a:ln w="571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1"/>
          </p:cNvCxnSpPr>
          <p:nvPr/>
        </p:nvCxnSpPr>
        <p:spPr>
          <a:xfrm flipH="1">
            <a:off x="4763852" y="4180389"/>
            <a:ext cx="1385898" cy="958804"/>
          </a:xfrm>
          <a:prstGeom prst="straightConnector1">
            <a:avLst/>
          </a:prstGeom>
          <a:ln w="571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71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Strategy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72200" y="2303910"/>
            <a:ext cx="2136058" cy="338554"/>
          </a:xfrm>
          <a:prstGeom prst="rect">
            <a:avLst/>
          </a:prstGeom>
          <a:noFill/>
          <a:ln w="28575" cap="rnd">
            <a:solidFill>
              <a:schemeClr val="accent1"/>
            </a:solidFill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Crossings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2200" y="3109181"/>
            <a:ext cx="2133600" cy="338554"/>
          </a:xfrm>
          <a:prstGeom prst="rect">
            <a:avLst/>
          </a:prstGeom>
          <a:noFill/>
          <a:ln w="28575" cap="rnd">
            <a:solidFill>
              <a:schemeClr val="accent1"/>
            </a:solidFill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Number of wiggles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72200" y="4631412"/>
            <a:ext cx="2133600" cy="338554"/>
          </a:xfrm>
          <a:prstGeom prst="rect">
            <a:avLst/>
          </a:prstGeom>
          <a:noFill/>
          <a:ln w="28575" cap="rnd">
            <a:solidFill>
              <a:schemeClr val="accent1"/>
            </a:solidFill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White space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610600" y="1752601"/>
            <a:ext cx="0" cy="3733003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588478" y="1652951"/>
            <a:ext cx="1546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Importance </a:t>
            </a:r>
          </a:p>
          <a:p>
            <a:r>
              <a:rPr lang="en-US" i="1" dirty="0"/>
              <a:t>decrease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72200" y="3874340"/>
            <a:ext cx="2133600" cy="338554"/>
          </a:xfrm>
          <a:prstGeom prst="rect">
            <a:avLst/>
          </a:prstGeom>
          <a:noFill/>
          <a:ln w="28575" cap="rnd">
            <a:solidFill>
              <a:schemeClr val="accent1"/>
            </a:solidFill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Wiggle </a:t>
            </a:r>
            <a:r>
              <a:rPr lang="en-US" sz="1600" dirty="0"/>
              <a:t>distance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72200" y="3486600"/>
            <a:ext cx="2133600" cy="338554"/>
          </a:xfrm>
          <a:prstGeom prst="rect">
            <a:avLst/>
          </a:prstGeom>
          <a:noFill/>
          <a:ln w="28575" cap="rnd">
            <a:solidFill>
              <a:schemeClr val="accent1"/>
            </a:solidFill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Wiggles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8588478" y="2655215"/>
            <a:ext cx="11256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  <a:solidFill>
                  <a:srgbClr val="D18213"/>
                </a:solidFill>
              </a:rPr>
              <a:t>Discrete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88477" y="4231302"/>
            <a:ext cx="14830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  <a:solidFill>
                  <a:srgbClr val="D18213"/>
                </a:solidFill>
              </a:rPr>
              <a:t>Continuous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19800" y="2157521"/>
            <a:ext cx="2438400" cy="1471624"/>
          </a:xfrm>
          <a:prstGeom prst="round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3" name="Rounded Rectangle 22"/>
          <p:cNvSpPr/>
          <p:nvPr/>
        </p:nvSpPr>
        <p:spPr>
          <a:xfrm>
            <a:off x="6019800" y="3733800"/>
            <a:ext cx="2438400" cy="1371600"/>
          </a:xfrm>
          <a:prstGeom prst="round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72" y="1520788"/>
            <a:ext cx="4263028" cy="529576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4771" y="2816932"/>
            <a:ext cx="2308861" cy="2376264"/>
            <a:chOff x="474771" y="2816932"/>
            <a:chExt cx="2308861" cy="2376264"/>
          </a:xfrm>
        </p:grpSpPr>
        <p:grpSp>
          <p:nvGrpSpPr>
            <p:cNvPr id="12" name="Group 11"/>
            <p:cNvGrpSpPr/>
            <p:nvPr/>
          </p:nvGrpSpPr>
          <p:grpSpPr>
            <a:xfrm>
              <a:off x="2243572" y="2816932"/>
              <a:ext cx="540060" cy="2376264"/>
              <a:chOff x="2243572" y="2816932"/>
              <a:chExt cx="540060" cy="2376264"/>
            </a:xfrm>
          </p:grpSpPr>
          <p:cxnSp>
            <p:nvCxnSpPr>
              <p:cNvPr id="4" name="Straight Connector 3"/>
              <p:cNvCxnSpPr/>
              <p:nvPr/>
            </p:nvCxnSpPr>
            <p:spPr bwMode="auto">
              <a:xfrm>
                <a:off x="2243572" y="2816932"/>
                <a:ext cx="540060" cy="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D1821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>
                <a:off x="2243572" y="5193196"/>
                <a:ext cx="540060" cy="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D1821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2495600" y="2816932"/>
                <a:ext cx="0" cy="2288468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D18213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" name="Rectangle 8"/>
            <p:cNvSpPr/>
            <p:nvPr/>
          </p:nvSpPr>
          <p:spPr>
            <a:xfrm>
              <a:off x="474771" y="3425044"/>
              <a:ext cx="19960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Wiggle distance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274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20" grpId="0" animBg="1"/>
      <p:bldP spid="21" grpId="0" animBg="1"/>
      <p:bldP spid="5" grpId="0"/>
      <p:bldP spid="22" grpId="0"/>
      <p:bldP spid="7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Optimization Framework</a:t>
            </a:r>
          </a:p>
          <a:p>
            <a:r>
              <a:rPr lang="en-US" dirty="0" err="1" smtClean="0"/>
              <a:t>StoryFlow</a:t>
            </a:r>
            <a:r>
              <a:rPr lang="en-US" dirty="0" smtClean="0"/>
              <a:t> Layout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Interactive Exploration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Experiments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8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and Continuous optimization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Discrete optimization</a:t>
            </a:r>
          </a:p>
          <a:p>
            <a:pPr lvl="1"/>
            <a:r>
              <a:rPr lang="en-US" dirty="0" smtClean="0"/>
              <a:t>Edge crossings</a:t>
            </a:r>
          </a:p>
          <a:p>
            <a:pPr lvl="1"/>
            <a:r>
              <a:rPr lang="en-US" dirty="0" smtClean="0"/>
              <a:t>Number of wiggles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Continuous </a:t>
            </a:r>
            <a:r>
              <a:rPr lang="en-US" dirty="0" smtClean="0"/>
              <a:t>optimization</a:t>
            </a:r>
          </a:p>
          <a:p>
            <a:pPr lvl="1"/>
            <a:r>
              <a:rPr lang="en-US" dirty="0" smtClean="0"/>
              <a:t>Wiggle distance</a:t>
            </a:r>
          </a:p>
          <a:p>
            <a:pPr lvl="1"/>
            <a:r>
              <a:rPr lang="en-US" dirty="0" smtClean="0"/>
              <a:t>White space</a:t>
            </a:r>
            <a:endParaRPr lang="en-US" dirty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0858" y="3392996"/>
            <a:ext cx="11922277" cy="1789702"/>
            <a:chOff x="475814" y="2813582"/>
            <a:chExt cx="25493960" cy="38270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36607" y="2816782"/>
              <a:ext cx="11233167" cy="3823803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475814" y="2813582"/>
              <a:ext cx="18418506" cy="3827003"/>
              <a:chOff x="475814" y="2813582"/>
              <a:chExt cx="18418505" cy="382700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5814" y="2813582"/>
                <a:ext cx="11244606" cy="3799984"/>
              </a:xfrm>
              <a:prstGeom prst="rect">
                <a:avLst/>
              </a:prstGeom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7536160" y="2816932"/>
                <a:ext cx="11358159" cy="3823653"/>
                <a:chOff x="457319" y="3667827"/>
                <a:chExt cx="8312708" cy="2798421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943"/>
                <a:stretch/>
              </p:blipFill>
              <p:spPr>
                <a:xfrm>
                  <a:off x="457319" y="3667827"/>
                  <a:ext cx="8229601" cy="2766780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21787" y="3673118"/>
                  <a:ext cx="3048240" cy="279313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" name="Group 18"/>
          <p:cNvGrpSpPr/>
          <p:nvPr/>
        </p:nvGrpSpPr>
        <p:grpSpPr>
          <a:xfrm>
            <a:off x="2636874" y="2924944"/>
            <a:ext cx="3423684" cy="945306"/>
            <a:chOff x="2636874" y="1935125"/>
            <a:chExt cx="3423684" cy="1935125"/>
          </a:xfrm>
        </p:grpSpPr>
        <p:sp>
          <p:nvSpPr>
            <p:cNvPr id="14" name="Freeform 13"/>
            <p:cNvSpPr/>
            <p:nvPr/>
          </p:nvSpPr>
          <p:spPr bwMode="auto">
            <a:xfrm>
              <a:off x="2636874" y="1935126"/>
              <a:ext cx="212652" cy="1871330"/>
            </a:xfrm>
            <a:custGeom>
              <a:avLst/>
              <a:gdLst>
                <a:gd name="connsiteX0" fmla="*/ 0 w 212652"/>
                <a:gd name="connsiteY0" fmla="*/ 1871330 h 1871330"/>
                <a:gd name="connsiteX1" fmla="*/ 212652 w 212652"/>
                <a:gd name="connsiteY1" fmla="*/ 0 h 187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652" h="1871330">
                  <a:moveTo>
                    <a:pt x="0" y="1871330"/>
                  </a:moveTo>
                  <a:lnTo>
                    <a:pt x="212652" y="0"/>
                  </a:lnTo>
                </a:path>
              </a:pathLst>
            </a:custGeom>
            <a:noFill/>
            <a:ln w="762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4218985" y="1935125"/>
              <a:ext cx="1841573" cy="1935125"/>
            </a:xfrm>
            <a:custGeom>
              <a:avLst/>
              <a:gdLst>
                <a:gd name="connsiteX0" fmla="*/ 1956391 w 1956391"/>
                <a:gd name="connsiteY0" fmla="*/ 1977656 h 1977656"/>
                <a:gd name="connsiteX1" fmla="*/ 829340 w 1956391"/>
                <a:gd name="connsiteY1" fmla="*/ 510363 h 1977656"/>
                <a:gd name="connsiteX2" fmla="*/ 0 w 1956391"/>
                <a:gd name="connsiteY2" fmla="*/ 0 h 197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6391" h="1977656">
                  <a:moveTo>
                    <a:pt x="1956391" y="1977656"/>
                  </a:moveTo>
                  <a:cubicBezTo>
                    <a:pt x="1555898" y="1408814"/>
                    <a:pt x="1155405" y="839972"/>
                    <a:pt x="829340" y="510363"/>
                  </a:cubicBezTo>
                  <a:cubicBezTo>
                    <a:pt x="503275" y="180754"/>
                    <a:pt x="251637" y="90377"/>
                    <a:pt x="0" y="0"/>
                  </a:cubicBezTo>
                </a:path>
              </a:pathLst>
            </a:custGeom>
            <a:noFill/>
            <a:ln w="762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</p:grpSp>
      <p:sp>
        <p:nvSpPr>
          <p:cNvPr id="16" name="Freeform 15"/>
          <p:cNvSpPr/>
          <p:nvPr/>
        </p:nvSpPr>
        <p:spPr bwMode="auto">
          <a:xfrm>
            <a:off x="8442251" y="2924944"/>
            <a:ext cx="999461" cy="987837"/>
          </a:xfrm>
          <a:custGeom>
            <a:avLst/>
            <a:gdLst>
              <a:gd name="connsiteX0" fmla="*/ 999461 w 999461"/>
              <a:gd name="connsiteY0" fmla="*/ 1977655 h 1977655"/>
              <a:gd name="connsiteX1" fmla="*/ 0 w 999461"/>
              <a:gd name="connsiteY1" fmla="*/ 0 h 1977655"/>
              <a:gd name="connsiteX2" fmla="*/ 0 w 999461"/>
              <a:gd name="connsiteY2" fmla="*/ 0 h 197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9461" h="1977655">
                <a:moveTo>
                  <a:pt x="999461" y="1977655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052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build="p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636" y="3717032"/>
            <a:ext cx="6055635" cy="2677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Hierarchy Generation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64" y="1571056"/>
            <a:ext cx="3670169" cy="11920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287" y="1556792"/>
            <a:ext cx="5901743" cy="1211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2228" y="2879585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Location tree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463527" y="2831957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Session list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24231" y="6455338"/>
            <a:ext cx="2238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Relationship trees</a:t>
            </a:r>
          </a:p>
        </p:txBody>
      </p:sp>
      <p:sp>
        <p:nvSpPr>
          <p:cNvPr id="6" name="Freeform 5"/>
          <p:cNvSpPr/>
          <p:nvPr/>
        </p:nvSpPr>
        <p:spPr bwMode="auto">
          <a:xfrm>
            <a:off x="3253563" y="3102268"/>
            <a:ext cx="2445488" cy="576597"/>
          </a:xfrm>
          <a:custGeom>
            <a:avLst/>
            <a:gdLst>
              <a:gd name="connsiteX0" fmla="*/ 0 w 2445488"/>
              <a:gd name="connsiteY0" fmla="*/ 2439 h 576597"/>
              <a:gd name="connsiteX1" fmla="*/ 659218 w 2445488"/>
              <a:gd name="connsiteY1" fmla="*/ 87499 h 576597"/>
              <a:gd name="connsiteX2" fmla="*/ 2445488 w 2445488"/>
              <a:gd name="connsiteY2" fmla="*/ 576597 h 576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5488" h="576597">
                <a:moveTo>
                  <a:pt x="0" y="2439"/>
                </a:moveTo>
                <a:cubicBezTo>
                  <a:pt x="125818" y="-2878"/>
                  <a:pt x="251637" y="-8194"/>
                  <a:pt x="659218" y="87499"/>
                </a:cubicBezTo>
                <a:cubicBezTo>
                  <a:pt x="1066799" y="183192"/>
                  <a:pt x="1756143" y="379894"/>
                  <a:pt x="2445488" y="576597"/>
                </a:cubicBezTo>
              </a:path>
            </a:pathLst>
          </a:cu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6315740" y="3104707"/>
            <a:ext cx="2232837" cy="616688"/>
          </a:xfrm>
          <a:custGeom>
            <a:avLst/>
            <a:gdLst>
              <a:gd name="connsiteX0" fmla="*/ 2232837 w 2232837"/>
              <a:gd name="connsiteY0" fmla="*/ 0 h 616688"/>
              <a:gd name="connsiteX1" fmla="*/ 2062716 w 2232837"/>
              <a:gd name="connsiteY1" fmla="*/ 148856 h 616688"/>
              <a:gd name="connsiteX2" fmla="*/ 1509823 w 2232837"/>
              <a:gd name="connsiteY2" fmla="*/ 361507 h 616688"/>
              <a:gd name="connsiteX3" fmla="*/ 0 w 2232837"/>
              <a:gd name="connsiteY3" fmla="*/ 616688 h 6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2837" h="616688">
                <a:moveTo>
                  <a:pt x="2232837" y="0"/>
                </a:moveTo>
                <a:cubicBezTo>
                  <a:pt x="2208027" y="44302"/>
                  <a:pt x="2183218" y="88605"/>
                  <a:pt x="2062716" y="148856"/>
                </a:cubicBezTo>
                <a:cubicBezTo>
                  <a:pt x="1942214" y="209107"/>
                  <a:pt x="1853609" y="283535"/>
                  <a:pt x="1509823" y="361507"/>
                </a:cubicBezTo>
                <a:cubicBezTo>
                  <a:pt x="1166037" y="439479"/>
                  <a:pt x="583018" y="528083"/>
                  <a:pt x="0" y="616688"/>
                </a:cubicBezTo>
              </a:path>
            </a:pathLst>
          </a:cu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784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10858" y="5023674"/>
            <a:ext cx="11922277" cy="1789702"/>
            <a:chOff x="475814" y="2813582"/>
            <a:chExt cx="25493960" cy="382700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36607" y="2816782"/>
              <a:ext cx="11233167" cy="3823803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475814" y="2813582"/>
              <a:ext cx="18418506" cy="3827003"/>
              <a:chOff x="475814" y="2813582"/>
              <a:chExt cx="18418505" cy="3827003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5814" y="2813582"/>
                <a:ext cx="11244606" cy="3799984"/>
              </a:xfrm>
              <a:prstGeom prst="rect">
                <a:avLst/>
              </a:prstGeom>
            </p:spPr>
          </p:pic>
          <p:grpSp>
            <p:nvGrpSpPr>
              <p:cNvPr id="35" name="Group 34"/>
              <p:cNvGrpSpPr/>
              <p:nvPr/>
            </p:nvGrpSpPr>
            <p:grpSpPr>
              <a:xfrm>
                <a:off x="7536160" y="2816932"/>
                <a:ext cx="11358159" cy="3823653"/>
                <a:chOff x="457319" y="3667827"/>
                <a:chExt cx="8312708" cy="2798421"/>
              </a:xfrm>
            </p:grpSpPr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943"/>
                <a:stretch/>
              </p:blipFill>
              <p:spPr>
                <a:xfrm>
                  <a:off x="457319" y="3667827"/>
                  <a:ext cx="8229601" cy="2766780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21787" y="3673118"/>
                  <a:ext cx="3048240" cy="279313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5" name="Title 1"/>
          <p:cNvSpPr txBox="1">
            <a:spLocks/>
          </p:cNvSpPr>
          <p:nvPr/>
        </p:nvSpPr>
        <p:spPr bwMode="auto">
          <a:xfrm>
            <a:off x="911424" y="260649"/>
            <a:ext cx="10321147" cy="104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algn="ctr" rtl="0" eaLnBrk="0" fontAlgn="base" hangingPunct="0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defRPr sz="4000" b="1">
                <a:solidFill>
                  <a:schemeClr val="tx1"/>
                </a:solidFill>
                <a:latin typeface="Cambria" pitchFamily="18" charset="0"/>
                <a:ea typeface="+mj-ea"/>
                <a:cs typeface="Aharoni" pitchFamily="2" charset="-79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9pPr>
          </a:lstStyle>
          <a:p>
            <a:r>
              <a:rPr lang="en-US" kern="0" dirty="0" smtClean="0"/>
              <a:t>Ordering </a:t>
            </a:r>
            <a:endParaRPr lang="en-US" kern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1. Sorting location nodes using a greedy algorithm from bottom to top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 smtClean="0"/>
              <a:t>2. Ordering sessions based on a DAG barycenter sweeping algorithm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7382" y="2228226"/>
            <a:ext cx="4692212" cy="23159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8579" y="2258737"/>
            <a:ext cx="3611512" cy="225497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 bwMode="auto">
          <a:xfrm>
            <a:off x="158866" y="5023674"/>
            <a:ext cx="5210544" cy="1789702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47628" y="2333060"/>
            <a:ext cx="2016224" cy="1383972"/>
            <a:chOff x="2747628" y="2333060"/>
            <a:chExt cx="2016224" cy="1383972"/>
          </a:xfrm>
        </p:grpSpPr>
        <p:sp>
          <p:nvSpPr>
            <p:cNvPr id="2" name="Rounded Rectangle 1"/>
            <p:cNvSpPr/>
            <p:nvPr/>
          </p:nvSpPr>
          <p:spPr bwMode="auto">
            <a:xfrm>
              <a:off x="2747628" y="2333060"/>
              <a:ext cx="180021" cy="123832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4583831" y="2333060"/>
              <a:ext cx="180021" cy="123832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4583830" y="3593200"/>
              <a:ext cx="180021" cy="123832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868308" y="2276872"/>
            <a:ext cx="2232248" cy="1476164"/>
            <a:chOff x="8868308" y="2276872"/>
            <a:chExt cx="2232248" cy="1476164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8868308" y="2276872"/>
              <a:ext cx="198574" cy="18002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10901982" y="3212976"/>
              <a:ext cx="198574" cy="18002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8868308" y="3573016"/>
              <a:ext cx="198574" cy="18002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422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7331 -2.96296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 build="p"/>
      <p:bldP spid="30" grpId="0" animBg="1"/>
      <p:bldP spid="3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911424" y="260649"/>
            <a:ext cx="10321147" cy="104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algn="ctr" rtl="0" eaLnBrk="0" fontAlgn="base" hangingPunct="0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defRPr sz="4000" b="1">
                <a:solidFill>
                  <a:schemeClr val="tx1"/>
                </a:solidFill>
                <a:latin typeface="Cambria" pitchFamily="18" charset="0"/>
                <a:ea typeface="+mj-ea"/>
                <a:cs typeface="Aharoni" pitchFamily="2" charset="-79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9pPr>
          </a:lstStyle>
          <a:p>
            <a:r>
              <a:rPr lang="en-US" kern="0" dirty="0" smtClean="0"/>
              <a:t>Alignment</a:t>
            </a:r>
            <a:endParaRPr lang="en-US" kern="0" dirty="0"/>
          </a:p>
        </p:txBody>
      </p:sp>
      <p:sp>
        <p:nvSpPr>
          <p:cNvPr id="25" name="Text Placeholder 2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Longest common </a:t>
            </a:r>
            <a:r>
              <a:rPr lang="en-US" dirty="0" smtClean="0"/>
              <a:t>subsequence</a:t>
            </a:r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209" y="2348880"/>
            <a:ext cx="9553575" cy="22574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10858" y="5023674"/>
            <a:ext cx="11922277" cy="1789702"/>
            <a:chOff x="475814" y="2813582"/>
            <a:chExt cx="25493960" cy="382700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36607" y="2816782"/>
              <a:ext cx="11233167" cy="3823803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475814" y="2813582"/>
              <a:ext cx="18418506" cy="3827003"/>
              <a:chOff x="475814" y="2813582"/>
              <a:chExt cx="18418505" cy="382700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814" y="2813582"/>
                <a:ext cx="11244606" cy="3799984"/>
              </a:xfrm>
              <a:prstGeom prst="rect">
                <a:avLst/>
              </a:prstGeom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36160" y="2816932"/>
                <a:ext cx="11358159" cy="3823653"/>
                <a:chOff x="457319" y="3667827"/>
                <a:chExt cx="8312708" cy="2798421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6"/>
                <a:srcRect b="943"/>
                <a:stretch/>
              </p:blipFill>
              <p:spPr>
                <a:xfrm>
                  <a:off x="457319" y="3667827"/>
                  <a:ext cx="8229601" cy="2766780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21787" y="3673118"/>
                  <a:ext cx="3048240" cy="279313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0" name="Rectangle 29"/>
          <p:cNvSpPr/>
          <p:nvPr/>
        </p:nvSpPr>
        <p:spPr bwMode="auto">
          <a:xfrm>
            <a:off x="3477744" y="5023674"/>
            <a:ext cx="5210544" cy="1789702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52883" y="1448780"/>
            <a:ext cx="14975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ABCDEFG </a:t>
            </a:r>
          </a:p>
        </p:txBody>
      </p:sp>
      <p:sp>
        <p:nvSpPr>
          <p:cNvPr id="3" name="Rectangle 2"/>
          <p:cNvSpPr/>
          <p:nvPr/>
        </p:nvSpPr>
        <p:spPr>
          <a:xfrm>
            <a:off x="6252883" y="1829579"/>
            <a:ext cx="1168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BCDGK </a:t>
            </a:r>
          </a:p>
        </p:txBody>
      </p:sp>
      <p:sp>
        <p:nvSpPr>
          <p:cNvPr id="4" name="Right Brace 3"/>
          <p:cNvSpPr/>
          <p:nvPr/>
        </p:nvSpPr>
        <p:spPr bwMode="auto">
          <a:xfrm>
            <a:off x="7750409" y="1574021"/>
            <a:ext cx="325811" cy="58085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60863" y="1680670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BCDG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45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27278 -2.96296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0858" y="5023674"/>
            <a:ext cx="11922277" cy="1789702"/>
            <a:chOff x="475814" y="2813582"/>
            <a:chExt cx="25493960" cy="382700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36607" y="2816782"/>
              <a:ext cx="11233167" cy="3823803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475814" y="2813582"/>
              <a:ext cx="18418506" cy="3827003"/>
              <a:chOff x="475814" y="2813582"/>
              <a:chExt cx="18418505" cy="382700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814" y="2813582"/>
                <a:ext cx="11244606" cy="3799984"/>
              </a:xfrm>
              <a:prstGeom prst="rect">
                <a:avLst/>
              </a:prstGeom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7536160" y="2816932"/>
                <a:ext cx="11358159" cy="3823653"/>
                <a:chOff x="457319" y="3667827"/>
                <a:chExt cx="8312708" cy="2798421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6"/>
                <a:srcRect b="943"/>
                <a:stretch/>
              </p:blipFill>
              <p:spPr>
                <a:xfrm>
                  <a:off x="457319" y="3667827"/>
                  <a:ext cx="8229601" cy="2766780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21787" y="3673118"/>
                  <a:ext cx="3048240" cy="279313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5" name="Title 1"/>
          <p:cNvSpPr txBox="1">
            <a:spLocks/>
          </p:cNvSpPr>
          <p:nvPr/>
        </p:nvSpPr>
        <p:spPr bwMode="auto">
          <a:xfrm>
            <a:off x="911424" y="260649"/>
            <a:ext cx="10321147" cy="104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algn="ctr" rtl="0" eaLnBrk="0" fontAlgn="base" hangingPunct="0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defRPr sz="4000" b="1">
                <a:solidFill>
                  <a:schemeClr val="tx1"/>
                </a:solidFill>
                <a:latin typeface="Cambria" pitchFamily="18" charset="0"/>
                <a:ea typeface="+mj-ea"/>
                <a:cs typeface="Aharoni" pitchFamily="2" charset="-79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D4D4D"/>
                </a:solidFill>
                <a:latin typeface="Arial" charset="0"/>
                <a:ea typeface="宋体" charset="-122"/>
                <a:cs typeface="Arial" charset="0"/>
              </a:defRPr>
            </a:lvl9pPr>
          </a:lstStyle>
          <a:p>
            <a:r>
              <a:rPr lang="en-US" kern="0" dirty="0" smtClean="0"/>
              <a:t>Compaction</a:t>
            </a:r>
            <a:endParaRPr lang="en-US" kern="0" dirty="0"/>
          </a:p>
        </p:txBody>
      </p:sp>
      <p:sp>
        <p:nvSpPr>
          <p:cNvPr id="25" name="Text Placeholder 2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Quadratic programming</a:t>
            </a:r>
          </a:p>
          <a:p>
            <a:endParaRPr lang="en-US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6801262" y="5023674"/>
            <a:ext cx="5210544" cy="1789702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550049" y="2129882"/>
            <a:ext cx="1586137" cy="432048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8176929" y="2144780"/>
            <a:ext cx="511359" cy="432048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260078"/>
              </p:ext>
            </p:extLst>
          </p:nvPr>
        </p:nvGraphicFramePr>
        <p:xfrm>
          <a:off x="3719736" y="1916832"/>
          <a:ext cx="4955904" cy="887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0" name="Equation" r:id="rId8" imgW="2552400" imgH="457200" progId="Equation.DSMT4">
                  <p:embed/>
                </p:oleObj>
              </mc:Choice>
              <mc:Fallback>
                <p:oleObj name="Equation" r:id="rId8" imgW="2552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19736" y="1916832"/>
                        <a:ext cx="4955904" cy="887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418436"/>
              </p:ext>
            </p:extLst>
          </p:nvPr>
        </p:nvGraphicFramePr>
        <p:xfrm>
          <a:off x="3400788" y="3289576"/>
          <a:ext cx="5200646" cy="161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1" name="Equation" r:id="rId10" imgW="3187440" imgH="990360" progId="Equation.DSMT4">
                  <p:embed/>
                </p:oleObj>
              </mc:Choice>
              <mc:Fallback>
                <p:oleObj name="Equation" r:id="rId10" imgW="3187440" imgH="990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00788" y="3289576"/>
                        <a:ext cx="5200646" cy="161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3632486" y="3248303"/>
            <a:ext cx="4968948" cy="1642061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673650" y="2773888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Subject to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726046" y="3212976"/>
            <a:ext cx="1906458" cy="1661554"/>
            <a:chOff x="8726046" y="3212976"/>
            <a:chExt cx="1906458" cy="1661554"/>
          </a:xfrm>
        </p:grpSpPr>
        <p:sp>
          <p:nvSpPr>
            <p:cNvPr id="2" name="TextBox 1"/>
            <p:cNvSpPr txBox="1"/>
            <p:nvPr/>
          </p:nvSpPr>
          <p:spPr>
            <a:xfrm>
              <a:off x="8736658" y="3212976"/>
              <a:ext cx="13388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Line order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736658" y="3639657"/>
              <a:ext cx="18533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Line alignment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735830" y="4074310"/>
              <a:ext cx="1896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Line adjacency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726046" y="4474420"/>
              <a:ext cx="17379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Line separate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5491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Optimization Framework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StoryFlow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Layout</a:t>
            </a:r>
          </a:p>
          <a:p>
            <a:r>
              <a:rPr lang="en-US" dirty="0" smtClean="0"/>
              <a:t>Interactive Exploration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Experiments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4" y="1844824"/>
            <a:ext cx="11951626" cy="4154518"/>
          </a:xfrm>
        </p:spPr>
      </p:pic>
      <p:sp>
        <p:nvSpPr>
          <p:cNvPr id="10" name="Rectangle 9"/>
          <p:cNvSpPr/>
          <p:nvPr/>
        </p:nvSpPr>
        <p:spPr bwMode="auto">
          <a:xfrm>
            <a:off x="185343" y="4977171"/>
            <a:ext cx="11773308" cy="934183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051884" y="2024844"/>
            <a:ext cx="324036" cy="252028"/>
          </a:xfrm>
          <a:prstGeom prst="roundRect">
            <a:avLst/>
          </a:prstGeom>
          <a:solidFill>
            <a:srgbClr val="E3E4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979876" y="5625244"/>
            <a:ext cx="324036" cy="252028"/>
          </a:xfrm>
          <a:prstGeom prst="roundRect">
            <a:avLst/>
          </a:prstGeom>
          <a:solidFill>
            <a:srgbClr val="E3E4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235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Optimization Framework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StoryFlow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Layout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Interactive Exploration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Experiments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8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Interactions</a:t>
            </a:r>
            <a:endParaRPr lang="en-US" dirty="0"/>
          </a:p>
        </p:txBody>
      </p:sp>
      <p:pic>
        <p:nvPicPr>
          <p:cNvPr id="7" name="add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17"/>
                </p14:media>
              </p:ext>
            </p:extLst>
          </p:nvPr>
        </p:nvPicPr>
        <p:blipFill rotWithShape="1">
          <a:blip r:embed="rId5"/>
          <a:srcRect t="26263"/>
          <a:stretch>
            <a:fillRect/>
          </a:stretch>
        </p:blipFill>
        <p:spPr>
          <a:xfrm>
            <a:off x="805761" y="2384884"/>
            <a:ext cx="10580479" cy="43884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38536" y="1465336"/>
            <a:ext cx="9144000" cy="847540"/>
            <a:chOff x="1538536" y="1465336"/>
            <a:chExt cx="9144000" cy="8475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536" y="1465336"/>
              <a:ext cx="9144000" cy="8435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34"/>
            <a:stretch/>
          </p:blipFill>
          <p:spPr>
            <a:xfrm>
              <a:off x="1551726" y="1469278"/>
              <a:ext cx="1843974" cy="843598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 bwMode="auto">
          <a:xfrm>
            <a:off x="1703512" y="1628800"/>
            <a:ext cx="1620180" cy="3240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195900" y="2024844"/>
            <a:ext cx="324036" cy="180020"/>
          </a:xfrm>
          <a:prstGeom prst="rect">
            <a:avLst/>
          </a:prstGeom>
          <a:solidFill>
            <a:srgbClr val="E0E1E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293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9648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Interactions</a:t>
            </a:r>
            <a:endParaRPr lang="en-US" dirty="0"/>
          </a:p>
        </p:txBody>
      </p:sp>
      <p:pic>
        <p:nvPicPr>
          <p:cNvPr id="7" name="dragg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03.4777"/>
                </p14:media>
              </p:ext>
            </p:extLst>
          </p:nvPr>
        </p:nvPicPr>
        <p:blipFill rotWithShape="1">
          <a:blip r:embed="rId5"/>
          <a:srcRect t="19357"/>
          <a:stretch>
            <a:fillRect/>
          </a:stretch>
        </p:blipFill>
        <p:spPr>
          <a:xfrm>
            <a:off x="1254637" y="2384884"/>
            <a:ext cx="9682727" cy="43922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38536" y="1465336"/>
            <a:ext cx="9144000" cy="847540"/>
            <a:chOff x="1538536" y="1465336"/>
            <a:chExt cx="9144000" cy="8475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536" y="1465336"/>
              <a:ext cx="9144000" cy="8435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34"/>
            <a:stretch/>
          </p:blipFill>
          <p:spPr>
            <a:xfrm>
              <a:off x="1551726" y="1469278"/>
              <a:ext cx="1843974" cy="843598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 bwMode="auto">
          <a:xfrm>
            <a:off x="4079776" y="1628800"/>
            <a:ext cx="1620180" cy="3240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195900" y="2024844"/>
            <a:ext cx="324036" cy="180020"/>
          </a:xfrm>
          <a:prstGeom prst="rect">
            <a:avLst/>
          </a:prstGeom>
          <a:solidFill>
            <a:srgbClr val="E0E1E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030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19649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Interactions</a:t>
            </a:r>
            <a:endParaRPr lang="en-US" dirty="0"/>
          </a:p>
        </p:txBody>
      </p:sp>
      <p:pic>
        <p:nvPicPr>
          <p:cNvPr id="9" name="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94.9111"/>
                </p14:media>
              </p:ext>
            </p:extLst>
          </p:nvPr>
        </p:nvPicPr>
        <p:blipFill rotWithShape="1">
          <a:blip r:embed="rId5"/>
          <a:srcRect t="16130" b="8053"/>
          <a:stretch>
            <a:fillRect/>
          </a:stretch>
        </p:blipFill>
        <p:spPr>
          <a:xfrm>
            <a:off x="1236981" y="2508800"/>
            <a:ext cx="9718037" cy="41444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38536" y="1465336"/>
            <a:ext cx="9144000" cy="847540"/>
            <a:chOff x="1538536" y="1465336"/>
            <a:chExt cx="9144000" cy="8475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536" y="1465336"/>
              <a:ext cx="9144000" cy="84359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34"/>
            <a:stretch/>
          </p:blipFill>
          <p:spPr>
            <a:xfrm>
              <a:off x="1551726" y="1469278"/>
              <a:ext cx="1843974" cy="843598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 bwMode="auto">
          <a:xfrm>
            <a:off x="6492044" y="1628800"/>
            <a:ext cx="1620180" cy="3240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195900" y="2024844"/>
            <a:ext cx="324036" cy="180020"/>
          </a:xfrm>
          <a:prstGeom prst="rect">
            <a:avLst/>
          </a:prstGeom>
          <a:solidFill>
            <a:srgbClr val="E0E1E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344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20234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Interactions</a:t>
            </a:r>
            <a:endParaRPr lang="en-US" dirty="0"/>
          </a:p>
        </p:txBody>
      </p:sp>
      <p:pic>
        <p:nvPicPr>
          <p:cNvPr id="9" name="bund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89.8555"/>
                </p14:media>
              </p:ext>
            </p:extLst>
          </p:nvPr>
        </p:nvPicPr>
        <p:blipFill rotWithShape="1">
          <a:blip r:embed="rId5"/>
          <a:srcRect t="17516" b="6470"/>
          <a:stretch>
            <a:fillRect/>
          </a:stretch>
        </p:blipFill>
        <p:spPr>
          <a:xfrm>
            <a:off x="1236982" y="2469506"/>
            <a:ext cx="9718037" cy="41552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38536" y="1465336"/>
            <a:ext cx="9144000" cy="847540"/>
            <a:chOff x="1538536" y="1465336"/>
            <a:chExt cx="9144000" cy="8475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536" y="1465336"/>
              <a:ext cx="9144000" cy="84359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34"/>
            <a:stretch/>
          </p:blipFill>
          <p:spPr>
            <a:xfrm>
              <a:off x="1551726" y="1469278"/>
              <a:ext cx="1843974" cy="843598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 bwMode="auto">
          <a:xfrm>
            <a:off x="8940316" y="1628800"/>
            <a:ext cx="1620180" cy="3240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195900" y="2024844"/>
            <a:ext cx="324036" cy="180020"/>
          </a:xfrm>
          <a:prstGeom prst="rect">
            <a:avLst/>
          </a:prstGeom>
          <a:solidFill>
            <a:srgbClr val="E0E1E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535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Optimization Framework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StoryFlow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Layout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Interactive Exploration </a:t>
            </a:r>
          </a:p>
          <a:p>
            <a:r>
              <a:rPr lang="en-US" dirty="0" smtClean="0"/>
              <a:t>Experiments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1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3184236" y="722313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87086" name="Group 46"/>
          <p:cNvGrpSpPr>
            <a:grpSpLocks/>
          </p:cNvGrpSpPr>
          <p:nvPr/>
        </p:nvGrpSpPr>
        <p:grpSpPr bwMode="auto">
          <a:xfrm>
            <a:off x="3657600" y="1905006"/>
            <a:ext cx="4724400" cy="685801"/>
            <a:chOff x="1296" y="1824"/>
            <a:chExt cx="2976" cy="432"/>
          </a:xfrm>
        </p:grpSpPr>
        <p:sp>
          <p:nvSpPr>
            <p:cNvPr id="87087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8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9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>
                  <a:solidFill>
                    <a:srgbClr val="000000"/>
                  </a:solidFill>
                </a:rPr>
                <a:t>Quantitative Analysis</a:t>
              </a:r>
            </a:p>
          </p:txBody>
        </p:sp>
        <p:sp>
          <p:nvSpPr>
            <p:cNvPr id="87090" name="Text Box 50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7091" name="Group 51"/>
          <p:cNvGrpSpPr>
            <a:grpSpLocks/>
          </p:cNvGrpSpPr>
          <p:nvPr/>
        </p:nvGrpSpPr>
        <p:grpSpPr bwMode="auto">
          <a:xfrm>
            <a:off x="3657600" y="2743200"/>
            <a:ext cx="4724400" cy="685800"/>
            <a:chOff x="1296" y="1824"/>
            <a:chExt cx="2976" cy="432"/>
          </a:xfrm>
        </p:grpSpPr>
        <p:sp>
          <p:nvSpPr>
            <p:cNvPr id="87092" name="AutoShape 5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93" name="AutoShape 5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94" name="Text Box 54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smtClean="0">
                  <a:solidFill>
                    <a:srgbClr val="000000"/>
                  </a:solidFill>
                </a:rPr>
                <a:t>Movie Examples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7095" name="Text Box 55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7096" name="Group 56"/>
          <p:cNvGrpSpPr>
            <a:grpSpLocks/>
          </p:cNvGrpSpPr>
          <p:nvPr/>
        </p:nvGrpSpPr>
        <p:grpSpPr bwMode="auto">
          <a:xfrm>
            <a:off x="3657600" y="3581400"/>
            <a:ext cx="4724400" cy="685800"/>
            <a:chOff x="1296" y="1824"/>
            <a:chExt cx="2976" cy="432"/>
          </a:xfrm>
        </p:grpSpPr>
        <p:sp>
          <p:nvSpPr>
            <p:cNvPr id="87097" name="AutoShape 5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98" name="AutoShape 5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99" name="Text Box 5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smtClean="0">
                  <a:solidFill>
                    <a:srgbClr val="000000"/>
                  </a:solidFill>
                </a:rPr>
                <a:t>Case Study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7100" name="Text Box 60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i7-2600 CPU (3.4GHz)</a:t>
            </a:r>
          </a:p>
          <a:p>
            <a:r>
              <a:rPr lang="en-US" dirty="0"/>
              <a:t>8GB memory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967767"/>
              </p:ext>
            </p:extLst>
          </p:nvPr>
        </p:nvGraphicFramePr>
        <p:xfrm>
          <a:off x="2133600" y="2819400"/>
          <a:ext cx="7924801" cy="2590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2747"/>
                <a:gridCol w="968587"/>
                <a:gridCol w="968587"/>
                <a:gridCol w="792480"/>
                <a:gridCol w="792480"/>
                <a:gridCol w="792480"/>
                <a:gridCol w="792480"/>
                <a:gridCol w="792480"/>
                <a:gridCol w="792480"/>
              </a:tblGrid>
              <a:tr h="431800"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  <a:endParaRPr lang="en-US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Time(s)</a:t>
                      </a:r>
                      <a:endParaRPr lang="en-US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Crossings</a:t>
                      </a:r>
                      <a:endParaRPr lang="en-US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Wiggles</a:t>
                      </a:r>
                      <a:endParaRPr lang="en-US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#Entity</a:t>
                      </a:r>
                      <a:endParaRPr 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#Frame</a:t>
                      </a:r>
                      <a:endParaRPr 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Ours</a:t>
                      </a:r>
                      <a:endParaRPr 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</a:t>
                      </a:r>
                      <a:endParaRPr 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Ours</a:t>
                      </a:r>
                      <a:endParaRPr 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</a:t>
                      </a:r>
                      <a:endParaRPr 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Ours</a:t>
                      </a:r>
                      <a:endParaRPr 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</a:t>
                      </a:r>
                      <a:endParaRPr 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 Wars</a:t>
                      </a:r>
                      <a:endParaRPr lang="en-US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129.79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marL="68580" marR="68580" marT="0" marB="0" anchor="ctr"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Inception</a:t>
                      </a:r>
                      <a:endParaRPr lang="en-US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149.67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162</a:t>
                      </a:r>
                    </a:p>
                  </a:txBody>
                  <a:tcPr marL="68580" marR="68580" marT="0" marB="0" anchor="ctr"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Matrix</a:t>
                      </a:r>
                      <a:endParaRPr lang="en-US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172.47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</a:p>
                  </a:txBody>
                  <a:tcPr marL="68580" marR="68580" marT="0" marB="0" anchor="ctr"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MID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&gt;10^5</a:t>
                      </a:r>
                      <a:endParaRPr lang="en-US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874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300472" y="2819400"/>
            <a:ext cx="1591056" cy="2590800"/>
          </a:xfrm>
          <a:prstGeom prst="rect">
            <a:avLst/>
          </a:prstGeom>
          <a:noFill/>
          <a:ln w="57150">
            <a:solidFill>
              <a:srgbClr val="D182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74786" y="5459353"/>
            <a:ext cx="8646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 refers to </a:t>
            </a:r>
            <a:r>
              <a:rPr lang="en-US" dirty="0" err="1" smtClean="0"/>
              <a:t>Tanahashi</a:t>
            </a:r>
            <a:r>
              <a:rPr lang="en-US" dirty="0" smtClean="0"/>
              <a:t> and Ma’s method based on Genetic Algorithm (GA)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82384" y="2819400"/>
            <a:ext cx="3182112" cy="2590800"/>
          </a:xfrm>
          <a:prstGeom prst="rect">
            <a:avLst/>
          </a:prstGeom>
          <a:noFill/>
          <a:ln w="57150">
            <a:solidFill>
              <a:srgbClr val="D182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0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Jurassic Park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0335" y="946258"/>
            <a:ext cx="1636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18213"/>
                </a:solidFill>
              </a:rPr>
              <a:t>Our method</a:t>
            </a:r>
            <a:endParaRPr lang="en-US" b="1" dirty="0">
              <a:solidFill>
                <a:srgbClr val="D1821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985" y="2999971"/>
            <a:ext cx="1556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GA method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431" y="5444390"/>
            <a:ext cx="1983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Randall’s work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86" y="1346368"/>
            <a:ext cx="9261494" cy="5395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086" y="263880"/>
            <a:ext cx="9261494" cy="2104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44363" y="528125"/>
            <a:ext cx="372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(a)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0944363" y="528125"/>
            <a:ext cx="288208" cy="2769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0944363" y="2565577"/>
            <a:ext cx="288208" cy="2769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0986367" y="4278067"/>
            <a:ext cx="288208" cy="2769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224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12148652" cy="301343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Inception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45105" y="1988840"/>
            <a:ext cx="1636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18213"/>
                </a:solidFill>
              </a:rPr>
              <a:t>Our method</a:t>
            </a:r>
            <a:endParaRPr lang="en-US" b="1" dirty="0">
              <a:solidFill>
                <a:srgbClr val="D1821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9051" y="5913276"/>
            <a:ext cx="1556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GA method</a:t>
            </a:r>
            <a:endParaRPr lang="en-US" b="1" dirty="0"/>
          </a:p>
        </p:txBody>
      </p:sp>
      <p:cxnSp>
        <p:nvCxnSpPr>
          <p:cNvPr id="4" name="Straight Arrow Connector 3"/>
          <p:cNvCxnSpPr>
            <a:stCxn id="5" idx="2"/>
          </p:cNvCxnSpPr>
          <p:nvPr/>
        </p:nvCxnSpPr>
        <p:spPr bwMode="auto">
          <a:xfrm>
            <a:off x="3263599" y="2388950"/>
            <a:ext cx="24089" cy="49999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D1821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>
            <a:stCxn id="7" idx="0"/>
          </p:cNvCxnSpPr>
          <p:nvPr/>
        </p:nvCxnSpPr>
        <p:spPr bwMode="auto">
          <a:xfrm flipV="1">
            <a:off x="3127534" y="5085184"/>
            <a:ext cx="136065" cy="82809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9"/>
          <p:cNvSpPr/>
          <p:nvPr/>
        </p:nvSpPr>
        <p:spPr bwMode="auto">
          <a:xfrm>
            <a:off x="0" y="2743200"/>
            <a:ext cx="371364" cy="2769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506" y="4653136"/>
            <a:ext cx="401862" cy="2769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34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King Lear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768" y="1484784"/>
            <a:ext cx="13429492" cy="5709995"/>
          </a:xfrm>
        </p:spPr>
      </p:pic>
      <p:sp>
        <p:nvSpPr>
          <p:cNvPr id="8" name="Rounded Rectangle 7"/>
          <p:cNvSpPr/>
          <p:nvPr/>
        </p:nvSpPr>
        <p:spPr>
          <a:xfrm>
            <a:off x="7644172" y="1592796"/>
            <a:ext cx="1311873" cy="930016"/>
          </a:xfrm>
          <a:prstGeom prst="roundRect">
            <a:avLst/>
          </a:prstGeom>
          <a:noFill/>
          <a:ln w="57150">
            <a:solidFill>
              <a:srgbClr val="D182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18213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44172" y="3717032"/>
            <a:ext cx="1224136" cy="789198"/>
          </a:xfrm>
          <a:prstGeom prst="roundRect">
            <a:avLst/>
          </a:prstGeom>
          <a:noFill/>
          <a:ln w="57150">
            <a:solidFill>
              <a:srgbClr val="D182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1821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7839" y="744669"/>
            <a:ext cx="1636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18213"/>
                </a:solidFill>
              </a:rPr>
              <a:t>Our method</a:t>
            </a:r>
            <a:endParaRPr lang="en-US" b="1" dirty="0">
              <a:solidFill>
                <a:srgbClr val="D1821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3892" y="3316922"/>
            <a:ext cx="1556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GA method</a:t>
            </a:r>
            <a:endParaRPr lang="en-US" b="1" dirty="0"/>
          </a:p>
        </p:txBody>
      </p:sp>
      <p:cxnSp>
        <p:nvCxnSpPr>
          <p:cNvPr id="11" name="Straight Arrow Connector 10"/>
          <p:cNvCxnSpPr>
            <a:stCxn id="6" idx="2"/>
          </p:cNvCxnSpPr>
          <p:nvPr/>
        </p:nvCxnSpPr>
        <p:spPr bwMode="auto">
          <a:xfrm>
            <a:off x="3076333" y="1144779"/>
            <a:ext cx="24089" cy="49999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D1821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>
            <a:stCxn id="10" idx="2"/>
          </p:cNvCxnSpPr>
          <p:nvPr/>
        </p:nvCxnSpPr>
        <p:spPr bwMode="auto">
          <a:xfrm>
            <a:off x="5902375" y="3717032"/>
            <a:ext cx="13605" cy="57199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tangle 12"/>
          <p:cNvSpPr/>
          <p:nvPr/>
        </p:nvSpPr>
        <p:spPr bwMode="auto">
          <a:xfrm>
            <a:off x="-816768" y="5337212"/>
            <a:ext cx="432048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200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Storytelling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zh-CN" altLang="en-US" dirty="0"/>
          </a:p>
        </p:txBody>
      </p:sp>
      <p:pic>
        <p:nvPicPr>
          <p:cNvPr id="1028" name="Picture 4" descr="http://tickledbylife.com/site/wp-content/uploads/2009/02/story_tel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-388144"/>
            <a:ext cx="12192000" cy="853440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33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12193410" cy="295232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Lord of the </a:t>
            </a:r>
            <a:r>
              <a:rPr lang="en-US" dirty="0"/>
              <a:t>Rings Trilogy</a:t>
            </a:r>
          </a:p>
        </p:txBody>
      </p:sp>
      <p:pic>
        <p:nvPicPr>
          <p:cNvPr id="4102" name="Picture 6" descr="http://poetliamwhetstone.files.wordpress.com/2011/07/l-0010_lord_of_the_rings_the_return_of_the_king_the_quad_movie_poster_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556" y="4545201"/>
            <a:ext cx="2635044" cy="1994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4" name="Picture 8" descr="http://images.posterjunction.com/Lord-of-the-Rings-1-The-Fellowship-of-the-Ring-movie-poster-10202479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43" y="4547834"/>
            <a:ext cx="2881113" cy="1994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8" name="Picture 12" descr="http://fanart.tv/fanart/movies/121/moviethumb/the-lord-of-the-rings-the-two-towers-51d7e8262fcd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088" y="4545124"/>
            <a:ext cx="3548336" cy="1994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0076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2012 Presidential 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2012 US presidential election Twitter Data</a:t>
            </a:r>
          </a:p>
          <a:p>
            <a:pPr lvl="2"/>
            <a:r>
              <a:rPr lang="en-US" dirty="0"/>
              <a:t>89,174,308 tweets </a:t>
            </a:r>
            <a:r>
              <a:rPr lang="en-US" altLang="zh-CN" dirty="0"/>
              <a:t>from </a:t>
            </a:r>
            <a:r>
              <a:rPr lang="en-US" dirty="0"/>
              <a:t>May 01, 2012 to November 20, </a:t>
            </a:r>
            <a:r>
              <a:rPr lang="en-US" dirty="0" smtClean="0"/>
              <a:t>2012</a:t>
            </a:r>
          </a:p>
          <a:p>
            <a:pPr lvl="2"/>
            <a:r>
              <a:rPr lang="en-US" dirty="0" smtClean="0"/>
              <a:t>900 </a:t>
            </a:r>
            <a:r>
              <a:rPr lang="en-US" altLang="zh-CN" dirty="0" smtClean="0"/>
              <a:t>users</a:t>
            </a:r>
            <a:r>
              <a:rPr lang="en-US" dirty="0" smtClean="0"/>
              <a:t>: politicians (334), </a:t>
            </a:r>
            <a:r>
              <a:rPr lang="en-US" dirty="0"/>
              <a:t>media </a:t>
            </a:r>
            <a:r>
              <a:rPr lang="en-US" dirty="0" smtClean="0"/>
              <a:t>(288), and </a:t>
            </a:r>
            <a:r>
              <a:rPr lang="en-US" dirty="0"/>
              <a:t>grassroots </a:t>
            </a:r>
            <a:r>
              <a:rPr lang="en-US" dirty="0" smtClean="0"/>
              <a:t>(276 </a:t>
            </a:r>
            <a:r>
              <a:rPr lang="en-US" dirty="0"/>
              <a:t>)</a:t>
            </a:r>
          </a:p>
          <a:p>
            <a:pPr lvl="2"/>
            <a:endParaRPr lang="en-US" dirty="0" smtClean="0"/>
          </a:p>
          <a:p>
            <a:pPr lvl="2"/>
            <a:r>
              <a:rPr lang="en-US" b="1" dirty="0" smtClean="0">
                <a:solidFill>
                  <a:schemeClr val="accent6"/>
                </a:solidFill>
              </a:rPr>
              <a:t>Two-level location hierarchy</a:t>
            </a:r>
          </a:p>
          <a:p>
            <a:pPr lvl="3"/>
            <a:r>
              <a:rPr lang="en-US" dirty="0" smtClean="0"/>
              <a:t>Five hot topics</a:t>
            </a:r>
            <a:r>
              <a:rPr lang="en-US" dirty="0"/>
              <a:t>: </a:t>
            </a:r>
            <a:r>
              <a:rPr lang="en-US" i="1" dirty="0"/>
              <a:t>Welfare, Defense, </a:t>
            </a:r>
            <a:r>
              <a:rPr lang="en-US" i="1" dirty="0" smtClean="0"/>
              <a:t>Economy, Election</a:t>
            </a:r>
            <a:r>
              <a:rPr lang="en-US" i="1" dirty="0"/>
              <a:t>, and Horse </a:t>
            </a:r>
            <a:r>
              <a:rPr lang="en-US" i="1" dirty="0" smtClean="0"/>
              <a:t>race</a:t>
            </a:r>
          </a:p>
          <a:p>
            <a:pPr lvl="3"/>
            <a:r>
              <a:rPr lang="en-US" dirty="0" smtClean="0"/>
              <a:t>2,344 hot hashtags</a:t>
            </a:r>
          </a:p>
          <a:p>
            <a:pPr lvl="3"/>
            <a:endParaRPr lang="en-US" dirty="0"/>
          </a:p>
          <a:p>
            <a:pPr lvl="2"/>
            <a:r>
              <a:rPr lang="en-US" b="1" dirty="0" smtClean="0">
                <a:solidFill>
                  <a:schemeClr val="accent6"/>
                </a:solidFill>
              </a:rPr>
              <a:t>Session List</a:t>
            </a:r>
            <a:endParaRPr lang="en-US" b="1" dirty="0">
              <a:solidFill>
                <a:schemeClr val="accent6"/>
              </a:solidFill>
            </a:endParaRPr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437017"/>
              </p:ext>
            </p:extLst>
          </p:nvPr>
        </p:nvGraphicFramePr>
        <p:xfrm>
          <a:off x="2855640" y="4797152"/>
          <a:ext cx="687676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328"/>
                <a:gridCol w="1066796"/>
                <a:gridCol w="835495"/>
                <a:gridCol w="867629"/>
                <a:gridCol w="34705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Hashtag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Start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Members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Hashtag1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Opinion</a:t>
                      </a:r>
                      <a:r>
                        <a:rPr lang="en-US" sz="1600" baseline="0" dirty="0" smtClean="0"/>
                        <a:t> leader A, Opinion leader B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Hashtag2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Opinion</a:t>
                      </a:r>
                      <a:r>
                        <a:rPr lang="en-US" sz="1600" baseline="0" dirty="0" smtClean="0"/>
                        <a:t> leader C, Opinion leader D</a:t>
                      </a:r>
                      <a:endParaRPr lang="en-US" sz="16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0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Overall Patterns (1/2)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Five significant events on </a:t>
            </a:r>
            <a:r>
              <a:rPr lang="en-US" altLang="zh-CN" i="1" dirty="0" smtClean="0"/>
              <a:t>Election</a:t>
            </a:r>
          </a:p>
          <a:p>
            <a:pPr lvl="1"/>
            <a:r>
              <a:rPr lang="en-US" altLang="zh-CN" dirty="0" smtClean="0"/>
              <a:t>First debate, VP debate, second debate, and third debate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15935" y="2529558"/>
            <a:ext cx="11828570" cy="3923778"/>
            <a:chOff x="1402158" y="2695591"/>
            <a:chExt cx="9265842" cy="307366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7588" y="3697795"/>
              <a:ext cx="8229408" cy="1612597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1402158" y="3752991"/>
              <a:ext cx="1047502" cy="1628865"/>
              <a:chOff x="23351" y="3124156"/>
              <a:chExt cx="1047502" cy="1628865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23849" y="3124156"/>
                <a:ext cx="7809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Defense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3351" y="3476037"/>
                <a:ext cx="7841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Election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4376" y="3827918"/>
                <a:ext cx="8771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Economy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7778" y="4179799"/>
                <a:ext cx="7365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Welfare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3007" y="4476022"/>
                <a:ext cx="1027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Horse Race</a:t>
                </a: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9091" y="3548605"/>
              <a:ext cx="8233413" cy="185194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8631570" y="2695591"/>
              <a:ext cx="1957841" cy="844754"/>
              <a:chOff x="875209" y="5188018"/>
              <a:chExt cx="1957841" cy="844754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878586" y="5480734"/>
                <a:ext cx="508406" cy="185363"/>
              </a:xfrm>
              <a:prstGeom prst="rect">
                <a:avLst/>
              </a:prstGeom>
              <a:solidFill>
                <a:srgbClr val="FFEB8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875209" y="5758460"/>
                <a:ext cx="508406" cy="185363"/>
              </a:xfrm>
              <a:prstGeom prst="rect">
                <a:avLst/>
              </a:prstGeom>
              <a:solidFill>
                <a:srgbClr val="FFA1A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470697" y="5450683"/>
                <a:ext cx="6719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Media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383615" y="5724995"/>
                <a:ext cx="14494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Political Figures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875848" y="5211441"/>
                <a:ext cx="508406" cy="185363"/>
              </a:xfrm>
              <a:prstGeom prst="rect">
                <a:avLst/>
              </a:prstGeom>
              <a:solidFill>
                <a:srgbClr val="ABDD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410094" y="5188018"/>
                <a:ext cx="1059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Grassroots</a:t>
                </a: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2614246" y="4160621"/>
              <a:ext cx="8053754" cy="216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200" b="1" dirty="0" smtClean="0"/>
                <a:t>    First </a:t>
              </a:r>
              <a:r>
                <a:rPr lang="en-US" sz="1200" b="1" dirty="0"/>
                <a:t>debate                   </a:t>
              </a:r>
              <a:r>
                <a:rPr lang="en-US" sz="1200" b="1" dirty="0" smtClean="0"/>
                <a:t>             VP </a:t>
              </a:r>
              <a:r>
                <a:rPr lang="en-US" sz="1200" b="1" dirty="0"/>
                <a:t>debate      </a:t>
              </a:r>
              <a:r>
                <a:rPr lang="en-US" sz="1200" b="1" dirty="0" smtClean="0"/>
                <a:t>         Second </a:t>
              </a:r>
              <a:r>
                <a:rPr lang="en-US" sz="1200" b="1" dirty="0"/>
                <a:t>debate     </a:t>
              </a:r>
              <a:r>
                <a:rPr lang="en-US" sz="1200" b="1" dirty="0" smtClean="0"/>
                <a:t>    Third </a:t>
              </a:r>
              <a:r>
                <a:rPr lang="en-US" sz="1200" b="1" dirty="0"/>
                <a:t>debate                                           </a:t>
              </a:r>
              <a:r>
                <a:rPr lang="en-US" sz="1200" b="1" dirty="0" smtClean="0"/>
                <a:t>                       </a:t>
              </a:r>
              <a:r>
                <a:rPr lang="en-US" sz="1200" b="1" dirty="0"/>
                <a:t>Voting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>
              <a:off x="2416934" y="5394702"/>
              <a:ext cx="820006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9706833" y="5430706"/>
              <a:ext cx="949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Timeline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03512" y="4323175"/>
            <a:ext cx="9685076" cy="515078"/>
            <a:chOff x="1703512" y="4323175"/>
            <a:chExt cx="9685076" cy="515078"/>
          </a:xfrm>
        </p:grpSpPr>
        <p:sp>
          <p:nvSpPr>
            <p:cNvPr id="32" name="Rectangle 31"/>
            <p:cNvSpPr/>
            <p:nvPr/>
          </p:nvSpPr>
          <p:spPr bwMode="auto">
            <a:xfrm>
              <a:off x="1703512" y="4328272"/>
              <a:ext cx="1044116" cy="509981"/>
            </a:xfrm>
            <a:prstGeom prst="rect">
              <a:avLst/>
            </a:prstGeom>
            <a:noFill/>
            <a:ln w="38100" cap="flat" cmpd="sng" algn="ctr">
              <a:solidFill>
                <a:srgbClr val="D1821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3863752" y="4323175"/>
              <a:ext cx="1044116" cy="509981"/>
            </a:xfrm>
            <a:prstGeom prst="rect">
              <a:avLst/>
            </a:prstGeom>
            <a:noFill/>
            <a:ln w="38100" cap="flat" cmpd="sng" algn="ctr">
              <a:solidFill>
                <a:srgbClr val="D1821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235510" y="4323175"/>
              <a:ext cx="1328542" cy="509981"/>
            </a:xfrm>
            <a:prstGeom prst="rect">
              <a:avLst/>
            </a:prstGeom>
            <a:noFill/>
            <a:ln w="38100" cap="flat" cmpd="sng" algn="ctr">
              <a:solidFill>
                <a:srgbClr val="D1821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6816080" y="4323175"/>
              <a:ext cx="1044116" cy="509981"/>
            </a:xfrm>
            <a:prstGeom prst="rect">
              <a:avLst/>
            </a:prstGeom>
            <a:noFill/>
            <a:ln w="38100" cap="flat" cmpd="sng" algn="ctr">
              <a:solidFill>
                <a:srgbClr val="D1821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10344472" y="4323175"/>
              <a:ext cx="1044116" cy="509981"/>
            </a:xfrm>
            <a:prstGeom prst="rect">
              <a:avLst/>
            </a:prstGeom>
            <a:noFill/>
            <a:ln w="38100" cap="flat" cmpd="sng" algn="ctr">
              <a:solidFill>
                <a:srgbClr val="D1821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60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Overall Patterns (2/2)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Three </a:t>
            </a:r>
            <a:r>
              <a:rPr lang="en-US" altLang="zh-CN" dirty="0"/>
              <a:t>user groups </a:t>
            </a:r>
            <a:r>
              <a:rPr lang="en-US" altLang="zh-CN" dirty="0" smtClean="0"/>
              <a:t>focused </a:t>
            </a:r>
            <a:r>
              <a:rPr lang="en-US" altLang="zh-CN" dirty="0"/>
              <a:t>mainly on </a:t>
            </a:r>
            <a:r>
              <a:rPr lang="en-US" altLang="zh-CN" i="1" dirty="0"/>
              <a:t>Election</a:t>
            </a:r>
          </a:p>
          <a:p>
            <a:pPr lvl="1"/>
            <a:r>
              <a:rPr lang="en-US" dirty="0"/>
              <a:t>Grassroots </a:t>
            </a:r>
            <a:r>
              <a:rPr lang="en-US" dirty="0" smtClean="0"/>
              <a:t>also focused </a:t>
            </a:r>
            <a:r>
              <a:rPr lang="en-US" dirty="0"/>
              <a:t>on Economy and switched frequently</a:t>
            </a:r>
          </a:p>
          <a:p>
            <a:pPr lvl="1"/>
            <a:r>
              <a:rPr lang="en-US" dirty="0"/>
              <a:t>Political figures </a:t>
            </a:r>
            <a:r>
              <a:rPr lang="en-US" dirty="0" smtClean="0"/>
              <a:t>were more </a:t>
            </a:r>
            <a:r>
              <a:rPr lang="en-US" dirty="0"/>
              <a:t>focused</a:t>
            </a:r>
          </a:p>
          <a:p>
            <a:pPr lvl="1"/>
            <a:r>
              <a:rPr lang="en-US" dirty="0"/>
              <a:t>Media occasionally switched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15935" y="2529558"/>
            <a:ext cx="11813911" cy="3923778"/>
            <a:chOff x="1402158" y="2695591"/>
            <a:chExt cx="9254359" cy="307366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7588" y="3697795"/>
              <a:ext cx="8229408" cy="1612597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1402158" y="3752991"/>
              <a:ext cx="1047502" cy="1628865"/>
              <a:chOff x="23351" y="3124156"/>
              <a:chExt cx="1047502" cy="1628865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23849" y="3124156"/>
                <a:ext cx="7809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Defense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3351" y="3476037"/>
                <a:ext cx="7841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Election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4376" y="3827918"/>
                <a:ext cx="8771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Economy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7778" y="4179799"/>
                <a:ext cx="7365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Welfare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3007" y="4476022"/>
                <a:ext cx="1027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Horse Race</a:t>
                </a: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9091" y="3548605"/>
              <a:ext cx="8233413" cy="185194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8631570" y="2695591"/>
              <a:ext cx="1957841" cy="844754"/>
              <a:chOff x="875209" y="5188018"/>
              <a:chExt cx="1957841" cy="844754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878586" y="5480734"/>
                <a:ext cx="508406" cy="185363"/>
              </a:xfrm>
              <a:prstGeom prst="rect">
                <a:avLst/>
              </a:prstGeom>
              <a:solidFill>
                <a:srgbClr val="FFEB8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875209" y="5758460"/>
                <a:ext cx="508406" cy="185363"/>
              </a:xfrm>
              <a:prstGeom prst="rect">
                <a:avLst/>
              </a:prstGeom>
              <a:solidFill>
                <a:srgbClr val="FFA1A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470697" y="5450683"/>
                <a:ext cx="6719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Media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383615" y="5724995"/>
                <a:ext cx="14494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Political Figures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875848" y="5211441"/>
                <a:ext cx="508406" cy="185363"/>
              </a:xfrm>
              <a:prstGeom prst="rect">
                <a:avLst/>
              </a:prstGeom>
              <a:solidFill>
                <a:srgbClr val="ABDD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410094" y="5188018"/>
                <a:ext cx="1059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Grassroots</a:t>
                </a:r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 bwMode="auto">
            <a:xfrm>
              <a:off x="2416934" y="5394702"/>
              <a:ext cx="820006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9706833" y="5430706"/>
              <a:ext cx="949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Timeline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2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5935" y="1520788"/>
            <a:ext cx="11828570" cy="3923778"/>
            <a:chOff x="1402158" y="2695591"/>
            <a:chExt cx="9265842" cy="307366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7588" y="3697795"/>
              <a:ext cx="8229408" cy="1612597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1402158" y="3752991"/>
              <a:ext cx="1047502" cy="1628865"/>
              <a:chOff x="23351" y="3124156"/>
              <a:chExt cx="1047502" cy="1628865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23849" y="3124156"/>
                <a:ext cx="7809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Defense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3351" y="3476037"/>
                <a:ext cx="7841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Election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4376" y="3827918"/>
                <a:ext cx="8771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Economy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7778" y="4179799"/>
                <a:ext cx="7365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Welfare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3007" y="4476022"/>
                <a:ext cx="1027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Horse Race</a:t>
                </a: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9091" y="3548605"/>
              <a:ext cx="8233413" cy="185194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8631570" y="2695591"/>
              <a:ext cx="1957841" cy="844754"/>
              <a:chOff x="875209" y="5188018"/>
              <a:chExt cx="1957841" cy="844754"/>
            </a:xfrm>
          </p:grpSpPr>
          <p:sp>
            <p:nvSpPr>
              <p:cNvPr id="44" name="Rectangle 43"/>
              <p:cNvSpPr/>
              <p:nvPr/>
            </p:nvSpPr>
            <p:spPr bwMode="auto">
              <a:xfrm>
                <a:off x="878586" y="5480734"/>
                <a:ext cx="508406" cy="185363"/>
              </a:xfrm>
              <a:prstGeom prst="rect">
                <a:avLst/>
              </a:prstGeom>
              <a:solidFill>
                <a:srgbClr val="FFEB8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875209" y="5758460"/>
                <a:ext cx="508406" cy="185363"/>
              </a:xfrm>
              <a:prstGeom prst="rect">
                <a:avLst/>
              </a:prstGeom>
              <a:solidFill>
                <a:srgbClr val="FFA1A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470697" y="5450683"/>
                <a:ext cx="6719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Media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383615" y="5724995"/>
                <a:ext cx="14494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Political Figures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875848" y="5211441"/>
                <a:ext cx="508406" cy="185363"/>
              </a:xfrm>
              <a:prstGeom prst="rect">
                <a:avLst/>
              </a:prstGeom>
              <a:solidFill>
                <a:srgbClr val="ABDD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410094" y="5188018"/>
                <a:ext cx="1059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Grassroots</a:t>
                </a: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2614246" y="4160621"/>
              <a:ext cx="8053754" cy="216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200" b="1" dirty="0" smtClean="0"/>
                <a:t>    First </a:t>
              </a:r>
              <a:r>
                <a:rPr lang="en-US" sz="1200" b="1" dirty="0"/>
                <a:t>debate                   </a:t>
              </a:r>
              <a:r>
                <a:rPr lang="en-US" sz="1200" b="1" dirty="0" smtClean="0"/>
                <a:t>             VP </a:t>
              </a:r>
              <a:r>
                <a:rPr lang="en-US" sz="1200" b="1" dirty="0"/>
                <a:t>debate      </a:t>
              </a:r>
              <a:r>
                <a:rPr lang="en-US" sz="1200" b="1" dirty="0" smtClean="0"/>
                <a:t>         Second </a:t>
              </a:r>
              <a:r>
                <a:rPr lang="en-US" sz="1200" b="1" dirty="0"/>
                <a:t>debate     </a:t>
              </a:r>
              <a:r>
                <a:rPr lang="en-US" sz="1200" b="1" dirty="0" smtClean="0"/>
                <a:t>    Third </a:t>
              </a:r>
              <a:r>
                <a:rPr lang="en-US" sz="1200" b="1" dirty="0"/>
                <a:t>debate                                           </a:t>
              </a:r>
              <a:r>
                <a:rPr lang="en-US" sz="1200" b="1" dirty="0" smtClean="0"/>
                <a:t>                       </a:t>
              </a:r>
              <a:r>
                <a:rPr lang="en-US" sz="1200" b="1" dirty="0"/>
                <a:t>Voting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>
              <a:off x="2416934" y="5394702"/>
              <a:ext cx="820006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TextBox 42"/>
            <p:cNvSpPr txBox="1"/>
            <p:nvPr/>
          </p:nvSpPr>
          <p:spPr>
            <a:xfrm>
              <a:off x="9706833" y="5430706"/>
              <a:ext cx="949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Timeline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Significant Transition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Transition from </a:t>
            </a:r>
            <a:r>
              <a:rPr lang="en-US" altLang="zh-CN" i="1" dirty="0" smtClean="0"/>
              <a:t>Election</a:t>
            </a:r>
            <a:r>
              <a:rPr lang="en-US" altLang="zh-CN" dirty="0" smtClean="0"/>
              <a:t> to </a:t>
            </a:r>
            <a:r>
              <a:rPr lang="en-US" altLang="zh-CN" i="1" dirty="0" smtClean="0"/>
              <a:t>Economy</a:t>
            </a:r>
            <a:endParaRPr lang="en-US" i="1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4518309" y="3889802"/>
            <a:ext cx="1044116" cy="190026"/>
          </a:xfrm>
          <a:prstGeom prst="rect">
            <a:avLst/>
          </a:prstGeom>
          <a:noFill/>
          <a:ln w="38100" cap="flat" cmpd="sng" algn="ctr">
            <a:solidFill>
              <a:srgbClr val="D1821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617776" y="5418607"/>
            <a:ext cx="1902160" cy="1250753"/>
            <a:chOff x="892934" y="2394271"/>
            <a:chExt cx="1902160" cy="125075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892934" y="2394271"/>
              <a:ext cx="1902160" cy="1160203"/>
            </a:xfrm>
            <a:prstGeom prst="rect">
              <a:avLst/>
            </a:prstGeom>
            <a:ln w="38100">
              <a:solidFill>
                <a:srgbClr val="D18213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1584452" y="2776904"/>
              <a:ext cx="7473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</a:rPr>
                <a:t>Sensata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223628" y="2998693"/>
              <a:ext cx="13658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err="1"/>
                <a:t>tlot</a:t>
              </a:r>
              <a:endParaRPr lang="en-US" sz="1200" dirty="0"/>
            </a:p>
            <a:p>
              <a:r>
                <a:rPr lang="en-US" sz="1200" dirty="0" err="1"/>
                <a:t>teaparty</a:t>
              </a:r>
              <a:endParaRPr lang="en-US" sz="1200" dirty="0"/>
            </a:p>
            <a:p>
              <a:r>
                <a:rPr lang="en-US" sz="1200" dirty="0" err="1"/>
                <a:t>gop</a:t>
              </a:r>
              <a:endParaRPr lang="en-US" sz="1200" dirty="0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5653680" y="5370312"/>
            <a:ext cx="5770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/>
              <a:t>think Romney is tough on china? ask the workers of 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#</a:t>
            </a:r>
            <a:r>
              <a:rPr lang="en-US" sz="2400" dirty="0" err="1">
                <a:solidFill>
                  <a:srgbClr val="FF0000"/>
                </a:solidFill>
              </a:rPr>
              <a:t>sensata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about that as they train their Chinese replacements</a:t>
            </a:r>
          </a:p>
        </p:txBody>
      </p:sp>
    </p:spTree>
    <p:extLst>
      <p:ext uri="{BB962C8B-B14F-4D97-AF65-F5344CB8AC3E}">
        <p14:creationId xmlns:p14="http://schemas.microsoft.com/office/powerpoint/2010/main" val="243073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5935" y="1520788"/>
            <a:ext cx="11828570" cy="3923778"/>
            <a:chOff x="1402158" y="2695591"/>
            <a:chExt cx="9265842" cy="307366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7588" y="3697795"/>
              <a:ext cx="8229408" cy="1612597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1402158" y="3752991"/>
              <a:ext cx="1047502" cy="1628865"/>
              <a:chOff x="23351" y="3124156"/>
              <a:chExt cx="1047502" cy="1628865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23849" y="3124156"/>
                <a:ext cx="7809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Defense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3351" y="3476037"/>
                <a:ext cx="7841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Election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4376" y="3827918"/>
                <a:ext cx="8771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Economy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7778" y="4179799"/>
                <a:ext cx="7365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Welfare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3007" y="4476022"/>
                <a:ext cx="1027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/>
                  <a:t>Horse Race</a:t>
                </a: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9091" y="3548605"/>
              <a:ext cx="8233413" cy="185194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8631570" y="2695591"/>
              <a:ext cx="1957841" cy="844754"/>
              <a:chOff x="875209" y="5188018"/>
              <a:chExt cx="1957841" cy="844754"/>
            </a:xfrm>
          </p:grpSpPr>
          <p:sp>
            <p:nvSpPr>
              <p:cNvPr id="44" name="Rectangle 43"/>
              <p:cNvSpPr/>
              <p:nvPr/>
            </p:nvSpPr>
            <p:spPr bwMode="auto">
              <a:xfrm>
                <a:off x="878586" y="5480734"/>
                <a:ext cx="508406" cy="185363"/>
              </a:xfrm>
              <a:prstGeom prst="rect">
                <a:avLst/>
              </a:prstGeom>
              <a:solidFill>
                <a:srgbClr val="FFEB8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875209" y="5758460"/>
                <a:ext cx="508406" cy="185363"/>
              </a:xfrm>
              <a:prstGeom prst="rect">
                <a:avLst/>
              </a:prstGeom>
              <a:solidFill>
                <a:srgbClr val="FFA1A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470697" y="5450683"/>
                <a:ext cx="6719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Media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383615" y="5724995"/>
                <a:ext cx="14494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Political Figures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875848" y="5211441"/>
                <a:ext cx="508406" cy="185363"/>
              </a:xfrm>
              <a:prstGeom prst="rect">
                <a:avLst/>
              </a:prstGeom>
              <a:solidFill>
                <a:srgbClr val="ABDD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410094" y="5188018"/>
                <a:ext cx="1059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Grassroots</a:t>
                </a: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2614246" y="4160621"/>
              <a:ext cx="8053754" cy="216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200" b="1" dirty="0" smtClean="0"/>
                <a:t>    First </a:t>
              </a:r>
              <a:r>
                <a:rPr lang="en-US" sz="1200" b="1" dirty="0"/>
                <a:t>debate                   </a:t>
              </a:r>
              <a:r>
                <a:rPr lang="en-US" sz="1200" b="1" dirty="0" smtClean="0"/>
                <a:t>             VP </a:t>
              </a:r>
              <a:r>
                <a:rPr lang="en-US" sz="1200" b="1" dirty="0"/>
                <a:t>debate      </a:t>
              </a:r>
              <a:r>
                <a:rPr lang="en-US" sz="1200" b="1" dirty="0" smtClean="0"/>
                <a:t>         Second </a:t>
              </a:r>
              <a:r>
                <a:rPr lang="en-US" sz="1200" b="1" dirty="0"/>
                <a:t>debate     </a:t>
              </a:r>
              <a:r>
                <a:rPr lang="en-US" sz="1200" b="1" dirty="0" smtClean="0"/>
                <a:t>    Third </a:t>
              </a:r>
              <a:r>
                <a:rPr lang="en-US" sz="1200" b="1" dirty="0"/>
                <a:t>debate                                           </a:t>
              </a:r>
              <a:r>
                <a:rPr lang="en-US" sz="1200" b="1" dirty="0" smtClean="0"/>
                <a:t>                       </a:t>
              </a:r>
              <a:r>
                <a:rPr lang="en-US" sz="1200" b="1" dirty="0"/>
                <a:t>Voting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>
              <a:off x="2416934" y="5394702"/>
              <a:ext cx="820006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TextBox 42"/>
            <p:cNvSpPr txBox="1"/>
            <p:nvPr/>
          </p:nvSpPr>
          <p:spPr>
            <a:xfrm>
              <a:off x="9706833" y="5430706"/>
              <a:ext cx="949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Timeline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Significant Transition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Transition from </a:t>
            </a:r>
            <a:r>
              <a:rPr lang="en-US" altLang="zh-CN" i="1" dirty="0" smtClean="0"/>
              <a:t>Election</a:t>
            </a:r>
            <a:r>
              <a:rPr lang="en-US" altLang="zh-CN" dirty="0" smtClean="0"/>
              <a:t> to </a:t>
            </a:r>
            <a:r>
              <a:rPr lang="en-US" altLang="zh-CN" i="1" dirty="0" smtClean="0"/>
              <a:t>Economy</a:t>
            </a:r>
            <a:endParaRPr lang="en-US" i="1" dirty="0"/>
          </a:p>
        </p:txBody>
      </p:sp>
      <p:sp>
        <p:nvSpPr>
          <p:cNvPr id="29" name="Rectangle 28"/>
          <p:cNvSpPr/>
          <p:nvPr/>
        </p:nvSpPr>
        <p:spPr bwMode="auto">
          <a:xfrm>
            <a:off x="8209730" y="4221088"/>
            <a:ext cx="2386770" cy="300337"/>
          </a:xfrm>
          <a:prstGeom prst="rect">
            <a:avLst/>
          </a:prstGeom>
          <a:noFill/>
          <a:ln w="38100" cap="flat" cmpd="sng" algn="ctr">
            <a:solidFill>
              <a:srgbClr val="D1821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986438" y="5121188"/>
            <a:ext cx="4502051" cy="1166194"/>
            <a:chOff x="4462437" y="5121188"/>
            <a:chExt cx="4502051" cy="116619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2437" y="5121188"/>
              <a:ext cx="4502051" cy="1166194"/>
            </a:xfrm>
            <a:prstGeom prst="rect">
              <a:avLst/>
            </a:prstGeom>
            <a:ln w="38100">
              <a:solidFill>
                <a:srgbClr val="D18213"/>
              </a:solidFill>
            </a:ln>
          </p:spPr>
        </p:pic>
        <p:sp>
          <p:nvSpPr>
            <p:cNvPr id="55" name="Rectangle 54"/>
            <p:cNvSpPr/>
            <p:nvPr/>
          </p:nvSpPr>
          <p:spPr>
            <a:xfrm>
              <a:off x="5107197" y="5577604"/>
              <a:ext cx="59343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sandy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721009" y="5960313"/>
              <a:ext cx="136580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err="1"/>
                <a:t>fema</a:t>
              </a:r>
              <a:endParaRPr lang="en-US" sz="1200" dirty="0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2560281" y="5485270"/>
            <a:ext cx="3228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Issue-attention cycle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8209730" y="3702233"/>
            <a:ext cx="442554" cy="518855"/>
          </a:xfrm>
          <a:prstGeom prst="rect">
            <a:avLst/>
          </a:prstGeom>
          <a:noFill/>
          <a:ln w="38100" cap="flat" cmpd="sng" algn="ctr">
            <a:solidFill>
              <a:srgbClr val="D1821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2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7" grpId="0"/>
      <p:bldP spid="3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Optimization Framework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StoryFlow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Layout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Interactive Exploration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Experiments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55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Storyline visualization system</a:t>
            </a:r>
          </a:p>
          <a:p>
            <a:pPr lvl="1"/>
            <a:r>
              <a:rPr lang="en-US" dirty="0" smtClean="0"/>
              <a:t>An </a:t>
            </a:r>
            <a:r>
              <a:rPr lang="en-US" dirty="0"/>
              <a:t>efficient hybrid optimization </a:t>
            </a:r>
            <a:r>
              <a:rPr lang="en-US" dirty="0" smtClean="0"/>
              <a:t>approach</a:t>
            </a:r>
            <a:endParaRPr lang="en-US" dirty="0"/>
          </a:p>
          <a:p>
            <a:pPr lvl="1"/>
            <a:r>
              <a:rPr lang="en-US" dirty="0"/>
              <a:t>A hierarchy-aware storyline layout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method for interactively and progressively </a:t>
            </a:r>
            <a:r>
              <a:rPr lang="en-US" dirty="0" smtClean="0"/>
              <a:t>rendering</a:t>
            </a:r>
          </a:p>
          <a:p>
            <a:pPr lvl="1"/>
            <a:endParaRPr lang="en-US" dirty="0"/>
          </a:p>
          <a:p>
            <a:r>
              <a:rPr lang="en-US" dirty="0" smtClean="0"/>
              <a:t>Future improvements</a:t>
            </a:r>
          </a:p>
          <a:p>
            <a:pPr lvl="1"/>
            <a:r>
              <a:rPr lang="en-US" dirty="0" smtClean="0"/>
              <a:t>Flashback narrative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79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Prof</a:t>
            </a:r>
            <a:r>
              <a:rPr lang="en-US" dirty="0" smtClean="0"/>
              <a:t>. Jonathan </a:t>
            </a:r>
            <a:r>
              <a:rPr lang="en-US" dirty="0"/>
              <a:t>J.H. Zhu @ </a:t>
            </a:r>
            <a:r>
              <a:rPr lang="en-US" dirty="0" err="1"/>
              <a:t>CityU</a:t>
            </a:r>
            <a:r>
              <a:rPr lang="en-US" dirty="0"/>
              <a:t>, Hong </a:t>
            </a:r>
            <a:r>
              <a:rPr lang="en-US" dirty="0" smtClean="0"/>
              <a:t>Kong</a:t>
            </a:r>
          </a:p>
          <a:p>
            <a:r>
              <a:rPr lang="en-US" dirty="0" smtClean="0"/>
              <a:t>Prof. Tai-Quan Peng @ NTU, Singapore</a:t>
            </a:r>
          </a:p>
          <a:p>
            <a:r>
              <a:rPr lang="en-US" dirty="0"/>
              <a:t>Prof. Kwan-Liu </a:t>
            </a:r>
            <a:r>
              <a:rPr lang="en-US" dirty="0" smtClean="0"/>
              <a:t>Ma and Yuzuru </a:t>
            </a:r>
            <a:r>
              <a:rPr lang="en-US" dirty="0" err="1"/>
              <a:t>Tanahashi</a:t>
            </a:r>
            <a:r>
              <a:rPr lang="en-US" dirty="0"/>
              <a:t> </a:t>
            </a:r>
            <a:r>
              <a:rPr lang="en-US" dirty="0" smtClean="0"/>
              <a:t>@ </a:t>
            </a:r>
            <a:r>
              <a:rPr lang="en-US" dirty="0"/>
              <a:t>UC </a:t>
            </a:r>
            <a:r>
              <a:rPr lang="en-US" dirty="0" smtClean="0"/>
              <a:t>Davis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95" y="3760556"/>
            <a:ext cx="1885645" cy="2548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3760556"/>
            <a:ext cx="1919622" cy="2548170"/>
          </a:xfrm>
          <a:prstGeom prst="rect">
            <a:avLst/>
          </a:prstGeom>
        </p:spPr>
      </p:pic>
      <p:pic>
        <p:nvPicPr>
          <p:cNvPr id="12290" name="Picture 2" descr="http://www.cs.ucdavis.edu/%7Ema/public/KwanLiuMa_portrait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770" y="3749110"/>
            <a:ext cx="1905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vidi.cs.ucdavis.edu/images/people/yuzur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74" y="3775719"/>
            <a:ext cx="1939889" cy="25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00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Email: yingcai.wu@microsoft.com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" y="2708920"/>
            <a:ext cx="12181765" cy="2949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2775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Who, When, and Where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67" y="1491544"/>
            <a:ext cx="9541060" cy="536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Stories Are Complicated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1" y="1520789"/>
            <a:ext cx="7775575" cy="47879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b="0" dirty="0">
                <a:solidFill>
                  <a:srgbClr val="000000"/>
                </a:solidFill>
              </a:rPr>
              <a:t>The dynamic relationships of characters </a:t>
            </a:r>
          </a:p>
          <a:p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9" r="12364"/>
          <a:stretch/>
        </p:blipFill>
        <p:spPr bwMode="auto">
          <a:xfrm>
            <a:off x="0" y="2049185"/>
            <a:ext cx="1219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7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Randall Munroe</a:t>
            </a:r>
            <a:r>
              <a:rPr lang="en-US" dirty="0" smtClean="0"/>
              <a:t>’s Storyline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imgs.xkcd.com/comics/movie_narrative_charts_larg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6" b="16265"/>
          <a:stretch/>
        </p:blipFill>
        <p:spPr bwMode="auto">
          <a:xfrm>
            <a:off x="192680" y="1418253"/>
            <a:ext cx="11758634" cy="543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3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Storyline Visualization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7" y="3192971"/>
            <a:ext cx="12066667" cy="2742857"/>
          </a:xfrm>
          <a:prstGeom prst="rect">
            <a:avLst/>
          </a:prstGeom>
        </p:spPr>
      </p:pic>
      <p:pic>
        <p:nvPicPr>
          <p:cNvPr id="2052" name="Picture 4" descr="http://www.impdb.org/images/thumb/2/27/Jurassic_park_poster.jpg/350px-Jurassic_park_post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0" t="12334" r="9280" b="45586"/>
          <a:stretch/>
        </p:blipFill>
        <p:spPr bwMode="auto">
          <a:xfrm>
            <a:off x="9012324" y="1475565"/>
            <a:ext cx="3108179" cy="237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0" y="6093296"/>
            <a:ext cx="12192000" cy="507831"/>
            <a:chOff x="0" y="6093296"/>
            <a:chExt cx="12192000" cy="507831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>
              <a:off x="0" y="6093835"/>
              <a:ext cx="12192000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Rectangle 26"/>
            <p:cNvSpPr/>
            <p:nvPr/>
          </p:nvSpPr>
          <p:spPr>
            <a:xfrm>
              <a:off x="11172564" y="6093296"/>
              <a:ext cx="93166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700" kern="0" dirty="0">
                  <a:solidFill>
                    <a:srgbClr val="000000"/>
                  </a:solidFill>
                  <a:latin typeface="Cambria" pitchFamily="18" charset="0"/>
                  <a:ea typeface="宋体"/>
                </a:rPr>
                <a:t> time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203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Storyline Visualization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7" y="3192971"/>
            <a:ext cx="12066667" cy="274285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19436" y="1574183"/>
            <a:ext cx="953124" cy="1798303"/>
            <a:chOff x="1019436" y="1574183"/>
            <a:chExt cx="953124" cy="1798303"/>
          </a:xfrm>
        </p:grpSpPr>
        <p:grpSp>
          <p:nvGrpSpPr>
            <p:cNvPr id="8" name="Group 7"/>
            <p:cNvGrpSpPr/>
            <p:nvPr/>
          </p:nvGrpSpPr>
          <p:grpSpPr>
            <a:xfrm>
              <a:off x="1019436" y="1574183"/>
              <a:ext cx="953124" cy="1536802"/>
              <a:chOff x="1413625" y="1736812"/>
              <a:chExt cx="953124" cy="1536802"/>
            </a:xfrm>
          </p:grpSpPr>
          <p:pic>
            <p:nvPicPr>
              <p:cNvPr id="2050" name="Picture 2" descr="http://ssb4u.files.wordpress.com/2012/05/t-rex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90" t="9921" r="13158" b="8747"/>
              <a:stretch/>
            </p:blipFill>
            <p:spPr bwMode="auto">
              <a:xfrm>
                <a:off x="1413625" y="1736812"/>
                <a:ext cx="953124" cy="1129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413625" y="2873504"/>
                <a:ext cx="869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T-Rex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 bwMode="auto">
            <a:xfrm>
              <a:off x="1559496" y="3071492"/>
              <a:ext cx="108012" cy="30099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D18213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" name="Rectangle 11"/>
          <p:cNvSpPr/>
          <p:nvPr/>
        </p:nvSpPr>
        <p:spPr>
          <a:xfrm>
            <a:off x="1972560" y="1918127"/>
            <a:ext cx="230425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700" kern="0" dirty="0" smtClean="0">
                <a:latin typeface="Cambria" pitchFamily="18" charset="0"/>
                <a:ea typeface="宋体"/>
              </a:rPr>
              <a:t>One character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0" y="6093296"/>
            <a:ext cx="12192000" cy="507831"/>
            <a:chOff x="0" y="6093296"/>
            <a:chExt cx="12192000" cy="507831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>
              <a:off x="0" y="6093835"/>
              <a:ext cx="12192000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Rectangle 17"/>
            <p:cNvSpPr/>
            <p:nvPr/>
          </p:nvSpPr>
          <p:spPr>
            <a:xfrm>
              <a:off x="11172564" y="6093296"/>
              <a:ext cx="93166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700" kern="0" dirty="0">
                  <a:solidFill>
                    <a:srgbClr val="000000"/>
                  </a:solidFill>
                  <a:latin typeface="Cambria" pitchFamily="18" charset="0"/>
                  <a:ea typeface="宋体"/>
                </a:rPr>
                <a:t> time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732404" y="3104964"/>
            <a:ext cx="2371825" cy="923330"/>
            <a:chOff x="8216746" y="1723356"/>
            <a:chExt cx="2371825" cy="923330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8216746" y="1988840"/>
              <a:ext cx="579554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8216746" y="2412452"/>
              <a:ext cx="579554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ctangle 24"/>
            <p:cNvSpPr/>
            <p:nvPr/>
          </p:nvSpPr>
          <p:spPr>
            <a:xfrm>
              <a:off x="8849827" y="1723356"/>
              <a:ext cx="173874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700" kern="0" dirty="0" smtClean="0">
                  <a:solidFill>
                    <a:srgbClr val="C00000"/>
                  </a:solidFill>
                  <a:latin typeface="Cambria" pitchFamily="18" charset="0"/>
                  <a:ea typeface="宋体"/>
                </a:rPr>
                <a:t>Dinosaurs</a:t>
              </a:r>
            </a:p>
            <a:p>
              <a:pPr algn="l"/>
              <a:r>
                <a:rPr lang="en-US" sz="2700" kern="0" dirty="0" smtClean="0">
                  <a:latin typeface="Cambria" pitchFamily="18" charset="0"/>
                  <a:ea typeface="宋体"/>
                </a:rPr>
                <a:t>Human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2702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Blue Pearl DeLuxe">
  <a:themeElements>
    <a:clrScheme name="Blue Pearl DeLuxe 1">
      <a:dk1>
        <a:srgbClr val="000000"/>
      </a:dk1>
      <a:lt1>
        <a:srgbClr val="FFFFFF"/>
      </a:lt1>
      <a:dk2>
        <a:srgbClr val="7889FB"/>
      </a:dk2>
      <a:lt2>
        <a:srgbClr val="808080"/>
      </a:lt2>
      <a:accent1>
        <a:srgbClr val="7889FB"/>
      </a:accent1>
      <a:accent2>
        <a:srgbClr val="2DB6B3"/>
      </a:accent2>
      <a:accent3>
        <a:srgbClr val="FFFFFF"/>
      </a:accent3>
      <a:accent4>
        <a:srgbClr val="000000"/>
      </a:accent4>
      <a:accent5>
        <a:srgbClr val="BEC4FD"/>
      </a:accent5>
      <a:accent6>
        <a:srgbClr val="28A5A2"/>
      </a:accent6>
      <a:hlink>
        <a:srgbClr val="C0C0C0"/>
      </a:hlink>
      <a:folHlink>
        <a:srgbClr val="D18213"/>
      </a:folHlink>
    </a:clrScheme>
    <a:fontScheme name="Blue Pearl DeLuxe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Blue Pearl DeLuxe 1">
        <a:dk1>
          <a:srgbClr val="000000"/>
        </a:dk1>
        <a:lt1>
          <a:srgbClr val="FFFFFF"/>
        </a:lt1>
        <a:dk2>
          <a:srgbClr val="7889FB"/>
        </a:dk2>
        <a:lt2>
          <a:srgbClr val="808080"/>
        </a:lt2>
        <a:accent1>
          <a:srgbClr val="7889FB"/>
        </a:accent1>
        <a:accent2>
          <a:srgbClr val="2DB6B3"/>
        </a:accent2>
        <a:accent3>
          <a:srgbClr val="FFFFFF"/>
        </a:accent3>
        <a:accent4>
          <a:srgbClr val="000000"/>
        </a:accent4>
        <a:accent5>
          <a:srgbClr val="BEC4FD"/>
        </a:accent5>
        <a:accent6>
          <a:srgbClr val="28A5A2"/>
        </a:accent6>
        <a:hlink>
          <a:srgbClr val="C0C0C0"/>
        </a:hlink>
        <a:folHlink>
          <a:srgbClr val="D182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Pearl DeLuxe 2">
        <a:dk1>
          <a:srgbClr val="808080"/>
        </a:dk1>
        <a:lt1>
          <a:srgbClr val="FFFFFF"/>
        </a:lt1>
        <a:dk2>
          <a:srgbClr val="000000"/>
        </a:dk2>
        <a:lt2>
          <a:srgbClr val="CCCCFF"/>
        </a:lt2>
        <a:accent1>
          <a:srgbClr val="7889FB"/>
        </a:accent1>
        <a:accent2>
          <a:srgbClr val="DFFF66"/>
        </a:accent2>
        <a:accent3>
          <a:srgbClr val="AAAAAA"/>
        </a:accent3>
        <a:accent4>
          <a:srgbClr val="DADADA"/>
        </a:accent4>
        <a:accent5>
          <a:srgbClr val="BEC4FD"/>
        </a:accent5>
        <a:accent6>
          <a:srgbClr val="CAE75C"/>
        </a:accent6>
        <a:hlink>
          <a:srgbClr val="C0C0C0"/>
        </a:hlink>
        <a:folHlink>
          <a:srgbClr val="D1821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A2C911ED44B24A9A76CD3A3C602EDB" ma:contentTypeVersion="0" ma:contentTypeDescription="Create a new document." ma:contentTypeScope="" ma:versionID="a3ed43841cf55e7c39a78a1b202946a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5f0cc368ac2d3b73a733c6ca27dbe2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8C53DB-E1A8-48B6-A433-CA34421A0F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C6B821-B934-47F6-82E2-51C0BC68C875}">
  <ds:schemaRefs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EA7DD61-EA13-4087-BE9C-37A92E9182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54755</TotalTime>
  <Words>785</Words>
  <Application>Microsoft Office PowerPoint</Application>
  <PresentationFormat>Widescreen</PresentationFormat>
  <Paragraphs>369</Paragraphs>
  <Slides>49</Slides>
  <Notes>48</Notes>
  <HiddenSlides>0</HiddenSlides>
  <MMClips>5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宋体</vt:lpstr>
      <vt:lpstr>Aharoni</vt:lpstr>
      <vt:lpstr>Arial</vt:lpstr>
      <vt:lpstr>Bernard MT Condensed</vt:lpstr>
      <vt:lpstr>Britannic Bold</vt:lpstr>
      <vt:lpstr>Calibri</vt:lpstr>
      <vt:lpstr>Cambria</vt:lpstr>
      <vt:lpstr>Times New Roman</vt:lpstr>
      <vt:lpstr>Wingdings</vt:lpstr>
      <vt:lpstr>2_Blue Pearl DeLuxe</vt:lpstr>
      <vt:lpstr>Equation</vt:lpstr>
      <vt:lpstr>StoryFlow: Tracking the Evolution of Stories</vt:lpstr>
      <vt:lpstr>Outline</vt:lpstr>
      <vt:lpstr>Outline</vt:lpstr>
      <vt:lpstr>Storytelling</vt:lpstr>
      <vt:lpstr>Who, When, and Where</vt:lpstr>
      <vt:lpstr>Stories Are Complicated</vt:lpstr>
      <vt:lpstr>Randall Munroe’s Storyline Visualization</vt:lpstr>
      <vt:lpstr>Storyline Visualization</vt:lpstr>
      <vt:lpstr>Storyline Visualization</vt:lpstr>
      <vt:lpstr>Storyline Visualization</vt:lpstr>
      <vt:lpstr>Storyline Visualization</vt:lpstr>
      <vt:lpstr>Storyline Visualization</vt:lpstr>
      <vt:lpstr>Storyline Visualization Applications</vt:lpstr>
      <vt:lpstr>General Storyline Layout</vt:lpstr>
      <vt:lpstr>Hierarchical Locations</vt:lpstr>
      <vt:lpstr>StoryFlow</vt:lpstr>
      <vt:lpstr>Outline</vt:lpstr>
      <vt:lpstr>System</vt:lpstr>
      <vt:lpstr>Input Data</vt:lpstr>
      <vt:lpstr>Objectives</vt:lpstr>
      <vt:lpstr>Optimization Strategy</vt:lpstr>
      <vt:lpstr>Outline</vt:lpstr>
      <vt:lpstr>Discrete and Continuous optimization </vt:lpstr>
      <vt:lpstr>Hierarchy Generation</vt:lpstr>
      <vt:lpstr>PowerPoint Presentation</vt:lpstr>
      <vt:lpstr>PowerPoint Presentation</vt:lpstr>
      <vt:lpstr>PowerPoint Presentation</vt:lpstr>
      <vt:lpstr>Outline</vt:lpstr>
      <vt:lpstr>System</vt:lpstr>
      <vt:lpstr>User Interactions</vt:lpstr>
      <vt:lpstr>User Interactions</vt:lpstr>
      <vt:lpstr>User Interactions</vt:lpstr>
      <vt:lpstr>User Interactions</vt:lpstr>
      <vt:lpstr>Outline</vt:lpstr>
      <vt:lpstr>Evaluation</vt:lpstr>
      <vt:lpstr>Quantitative Analysis</vt:lpstr>
      <vt:lpstr>Jurassic Park</vt:lpstr>
      <vt:lpstr>Inception</vt:lpstr>
      <vt:lpstr>King Lear</vt:lpstr>
      <vt:lpstr>The Lord of the Rings Trilogy</vt:lpstr>
      <vt:lpstr>US 2012 Presidential Election</vt:lpstr>
      <vt:lpstr>Overall Patterns (1/2)</vt:lpstr>
      <vt:lpstr>Overall Patterns (2/2)</vt:lpstr>
      <vt:lpstr>Significant Transition</vt:lpstr>
      <vt:lpstr>Significant Transition</vt:lpstr>
      <vt:lpstr>Outline</vt:lpstr>
      <vt:lpstr>Conclusion</vt:lpstr>
      <vt:lpstr>Acknowledgements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Shixia Liu</dc:creator>
  <cp:lastModifiedBy>Yingcai Wu</cp:lastModifiedBy>
  <cp:revision>4042</cp:revision>
  <cp:lastPrinted>2013-01-10T07:08:30Z</cp:lastPrinted>
  <dcterms:created xsi:type="dcterms:W3CDTF">1601-01-01T00:00:00Z</dcterms:created>
  <dcterms:modified xsi:type="dcterms:W3CDTF">2013-10-25T03:04:31Z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0x0101000BA2C911ED44B24A9A76CD3A3C602EDB</vt:lpwstr>
  </property>
</Properties>
</file>